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drawings/drawing11.xml" ContentType="application/vnd.openxmlformats-officedocument.drawingml.chartshape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5"/>
  </p:notesMasterIdLst>
  <p:sldIdLst>
    <p:sldId id="256" r:id="rId2"/>
    <p:sldId id="289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267" r:id="rId14"/>
  </p:sldIdLst>
  <p:sldSz cx="10691813" cy="7559675"/>
  <p:notesSz cx="10234613" cy="7099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79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894" y="102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15" d="100"/>
          <a:sy n="115" d="100"/>
        </p:scale>
        <p:origin x="155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MakroskopOwnCloud\Verwaltung%20&amp;%20Finanzwesen\Vortr&#228;ge\20160519%20Bern\Schweiz_final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D:\MakroskopOwnCloud\Verwaltung%20&amp;%20Finanzwesen\Vortr&#228;ge\20160519%20Bern\Schweiz_final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Macintosh%20HD:Users:hflassbeck:Library:Containers:com.apple.mail:Data:Library:Mail%20Downloads:39AD4F06-B5D4-42DA-A3C5-9DADFDB8C7E8:Salden_USA_aug18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D:\MakroskopOwnCloud\Verwaltung%20&amp;%20Finanzwesen\Vortr&#228;ge\20160519%20Bern\Schweiz_final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D:\MakroskopOwnCloud\Verwaltung%20&amp;%20Finanzwesen\Vortr&#228;ge\20160519%20Bern\Schweiz_final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D:\MakroskopOwnCloud\Verwaltung%20&amp;%20Finanzwesen\Vortr&#228;ge\20160519%20Bern\Schweiz_final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D:\MakroskopOwnCloud\Verwaltung%20&amp;%20Finanzwesen\Vortr&#228;ge\20160519%20Bern\Schweiz_final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D:\MakroskopOwnCloud\Verwaltung%20&amp;%20Finanzwesen\Vortr&#228;ge\20160519%20Bern\Schweiz_final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D:\MakroskopOwnCloud\Verwaltung%20&amp;%20Finanzwesen\Vortr&#228;ge\20160519%20Bern\Schweiz_final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Macintosh%20HD:Users:hflassbeck:Library:Containers:com.apple.mail:Data:Library:Mail%20Downloads:271BA40D-1515-4880-99FA-552C2F83E92C:Salden_CH_aug18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D:\MakroskopOwnCloud\Verwaltung%20&amp;%20Finanzwesen\Vortr&#228;ge\20160519%20Bern\Schweiz_fin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ea typeface="Arial"/>
                <a:cs typeface="Arial"/>
              </a:defRPr>
            </a:pPr>
            <a:r>
              <a:rPr lang="en-GB" sz="2200" b="0" i="0" u="none" strike="noStrike" baseline="0" dirty="0" err="1">
                <a:solidFill>
                  <a:srgbClr val="000000"/>
                </a:solidFill>
                <a:latin typeface="Corbel" panose="020B0503020204020204" pitchFamily="34" charset="0"/>
                <a:cs typeface="Arial"/>
              </a:rPr>
              <a:t>Nominale</a:t>
            </a:r>
            <a:r>
              <a:rPr lang="en-GB" sz="2200" b="0" i="0" u="none" strike="noStrike" baseline="0" dirty="0">
                <a:solidFill>
                  <a:srgbClr val="000000"/>
                </a:solidFill>
                <a:latin typeface="Corbel" panose="020B0503020204020204" pitchFamily="34" charset="0"/>
                <a:cs typeface="Arial"/>
              </a:rPr>
              <a:t> </a:t>
            </a:r>
            <a:r>
              <a:rPr lang="en-GB" sz="2200" b="0" i="0" u="none" strike="noStrike" baseline="0" dirty="0" err="1">
                <a:solidFill>
                  <a:srgbClr val="000000"/>
                </a:solidFill>
                <a:latin typeface="Corbel" panose="020B0503020204020204" pitchFamily="34" charset="0"/>
                <a:cs typeface="Arial"/>
              </a:rPr>
              <a:t>kurzfristige</a:t>
            </a:r>
            <a:r>
              <a:rPr lang="en-GB" sz="2200" b="0" i="0" u="none" strike="noStrike" baseline="0" dirty="0">
                <a:solidFill>
                  <a:srgbClr val="000000"/>
                </a:solidFill>
                <a:latin typeface="Corbel" panose="020B0503020204020204" pitchFamily="34" charset="0"/>
                <a:cs typeface="Arial"/>
              </a:rPr>
              <a:t> Zinsen</a:t>
            </a:r>
            <a:r>
              <a:rPr lang="en-GB" sz="2200" b="0" i="0" u="none" strike="noStrike" baseline="30000" dirty="0">
                <a:solidFill>
                  <a:srgbClr val="000000"/>
                </a:solidFill>
                <a:latin typeface="Corbel" panose="020B0503020204020204" pitchFamily="34" charset="0"/>
                <a:cs typeface="Arial"/>
              </a:rPr>
              <a:t>1)</a:t>
            </a:r>
          </a:p>
        </c:rich>
      </c:tx>
      <c:layout>
        <c:manualLayout>
          <c:xMode val="edge"/>
          <c:yMode val="edge"/>
          <c:x val="0.28999400622367499"/>
          <c:y val="4.511607766200940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6324566688824295E-2"/>
          <c:y val="0.16055053340511699"/>
          <c:w val="0.86402266288952201"/>
          <c:h val="0.60930918988661498"/>
        </c:manualLayout>
      </c:layout>
      <c:lineChart>
        <c:grouping val="standard"/>
        <c:varyColors val="0"/>
        <c:ser>
          <c:idx val="1"/>
          <c:order val="0"/>
          <c:tx>
            <c:strRef>
              <c:f>'[Schweiz_final.xlsx]Data - SELECTED'!$A$4</c:f>
              <c:strCache>
                <c:ptCount val="1"/>
                <c:pt idx="0">
                  <c:v>Switzerland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'[Schweiz_final.xlsx]Data - SELECTED'!$B$57:$Z$57</c:f>
              <c:numCache>
                <c:formatCode>General</c:formatCode>
                <c:ptCount val="2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numCache>
            </c:numRef>
          </c:cat>
          <c:val>
            <c:numRef>
              <c:f>'[Schweiz_final.xlsx]Data - SELECTED'!$B$65:$Z$65</c:f>
              <c:numCache>
                <c:formatCode>#,##0.00</c:formatCode>
                <c:ptCount val="25"/>
                <c:pt idx="0">
                  <c:v>8.2100000000000009</c:v>
                </c:pt>
                <c:pt idx="1">
                  <c:v>7.85</c:v>
                </c:pt>
                <c:pt idx="2">
                  <c:v>4.9000000000000004</c:v>
                </c:pt>
                <c:pt idx="3">
                  <c:v>4.1899999999999986</c:v>
                </c:pt>
                <c:pt idx="4">
                  <c:v>2.94</c:v>
                </c:pt>
                <c:pt idx="5">
                  <c:v>2.02</c:v>
                </c:pt>
                <c:pt idx="6">
                  <c:v>1.64</c:v>
                </c:pt>
                <c:pt idx="7">
                  <c:v>1.55</c:v>
                </c:pt>
                <c:pt idx="8">
                  <c:v>1.41</c:v>
                </c:pt>
                <c:pt idx="9">
                  <c:v>3.18</c:v>
                </c:pt>
                <c:pt idx="10">
                  <c:v>2.86</c:v>
                </c:pt>
                <c:pt idx="11">
                  <c:v>1.1200000000000001</c:v>
                </c:pt>
                <c:pt idx="12">
                  <c:v>0.33</c:v>
                </c:pt>
                <c:pt idx="13">
                  <c:v>0.47122700000000001</c:v>
                </c:pt>
                <c:pt idx="14">
                  <c:v>0.79758209999999996</c:v>
                </c:pt>
                <c:pt idx="15">
                  <c:v>1.5108402000000001</c:v>
                </c:pt>
                <c:pt idx="16">
                  <c:v>2.5471803999999998</c:v>
                </c:pt>
                <c:pt idx="17">
                  <c:v>2.5835300000000001</c:v>
                </c:pt>
                <c:pt idx="18">
                  <c:v>0.37428739999999999</c:v>
                </c:pt>
                <c:pt idx="19">
                  <c:v>0.1877846</c:v>
                </c:pt>
                <c:pt idx="20">
                  <c:v>0.19</c:v>
                </c:pt>
                <c:pt idx="21">
                  <c:v>0.19</c:v>
                </c:pt>
                <c:pt idx="22">
                  <c:v>8.0833333333333299E-2</c:v>
                </c:pt>
                <c:pt idx="23">
                  <c:v>6.1199999999999997E-2</c:v>
                </c:pt>
                <c:pt idx="24">
                  <c:v>-0.71535000000000004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29B-481D-B0E4-14E04C22A5B9}"/>
            </c:ext>
          </c:extLst>
        </c:ser>
        <c:ser>
          <c:idx val="2"/>
          <c:order val="1"/>
          <c:tx>
            <c:strRef>
              <c:f>'[Schweiz_final.xlsx]Data - SELECTED'!$A$5</c:f>
              <c:strCache>
                <c:ptCount val="1"/>
                <c:pt idx="0">
                  <c:v>Austria</c:v>
                </c:pt>
              </c:strCache>
            </c:strRef>
          </c:tx>
          <c:spPr>
            <a:ln w="38100">
              <a:solidFill>
                <a:srgbClr val="FF9900"/>
              </a:solidFill>
            </a:ln>
          </c:spPr>
          <c:marker>
            <c:symbol val="none"/>
          </c:marker>
          <c:cat>
            <c:numRef>
              <c:f>'[Schweiz_final.xlsx]Data - SELECTED'!$B$57:$Z$57</c:f>
              <c:numCache>
                <c:formatCode>General</c:formatCode>
                <c:ptCount val="2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numCache>
            </c:numRef>
          </c:cat>
          <c:val>
            <c:numRef>
              <c:f>'[Schweiz_final.xlsx]Data - SELECTED'!$B$66:$Z$66</c:f>
              <c:numCache>
                <c:formatCode>#,##0.00</c:formatCode>
                <c:ptCount val="25"/>
                <c:pt idx="0">
                  <c:v>9.1</c:v>
                </c:pt>
                <c:pt idx="1">
                  <c:v>9.32</c:v>
                </c:pt>
                <c:pt idx="2">
                  <c:v>7.23</c:v>
                </c:pt>
                <c:pt idx="3">
                  <c:v>5.04</c:v>
                </c:pt>
                <c:pt idx="4">
                  <c:v>4.5199999999999996</c:v>
                </c:pt>
                <c:pt idx="5">
                  <c:v>3.34</c:v>
                </c:pt>
                <c:pt idx="6">
                  <c:v>3.51</c:v>
                </c:pt>
                <c:pt idx="7">
                  <c:v>3.58</c:v>
                </c:pt>
                <c:pt idx="8">
                  <c:v>2.96</c:v>
                </c:pt>
                <c:pt idx="9">
                  <c:v>4.3899999999999997</c:v>
                </c:pt>
                <c:pt idx="10">
                  <c:v>4.26</c:v>
                </c:pt>
                <c:pt idx="11">
                  <c:v>3.32</c:v>
                </c:pt>
                <c:pt idx="12">
                  <c:v>2.33</c:v>
                </c:pt>
                <c:pt idx="13">
                  <c:v>2.11</c:v>
                </c:pt>
                <c:pt idx="14">
                  <c:v>2.19</c:v>
                </c:pt>
                <c:pt idx="15">
                  <c:v>3.08</c:v>
                </c:pt>
                <c:pt idx="16">
                  <c:v>4.28</c:v>
                </c:pt>
                <c:pt idx="17">
                  <c:v>4.63</c:v>
                </c:pt>
                <c:pt idx="18">
                  <c:v>1.22</c:v>
                </c:pt>
                <c:pt idx="19">
                  <c:v>0.81</c:v>
                </c:pt>
                <c:pt idx="20">
                  <c:v>1.39</c:v>
                </c:pt>
                <c:pt idx="21">
                  <c:v>0.56999999999999995</c:v>
                </c:pt>
                <c:pt idx="22">
                  <c:v>0.22</c:v>
                </c:pt>
                <c:pt idx="23">
                  <c:v>0.21</c:v>
                </c:pt>
                <c:pt idx="24">
                  <c:v>-1.975E-2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29B-481D-B0E4-14E04C22A5B9}"/>
            </c:ext>
          </c:extLst>
        </c:ser>
        <c:ser>
          <c:idx val="3"/>
          <c:order val="2"/>
          <c:tx>
            <c:v>Germany</c:v>
          </c:tx>
          <c:spPr>
            <a:ln w="38100">
              <a:solidFill>
                <a:srgbClr val="00B050"/>
              </a:solidFill>
              <a:prstDash val="dash"/>
            </a:ln>
          </c:spPr>
          <c:marker>
            <c:symbol val="none"/>
          </c:marker>
          <c:cat>
            <c:numRef>
              <c:f>'[Schweiz_final.xlsx]Data - SELECTED'!$B$57:$Z$57</c:f>
              <c:numCache>
                <c:formatCode>General</c:formatCode>
                <c:ptCount val="2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numCache>
            </c:numRef>
          </c:cat>
          <c:val>
            <c:numRef>
              <c:f>'[Schweiz_final.xlsx]Data - SELECTED'!$B$67:$Z$67</c:f>
              <c:numCache>
                <c:formatCode>#,##0.00</c:formatCode>
                <c:ptCount val="25"/>
                <c:pt idx="0">
                  <c:v>9.18</c:v>
                </c:pt>
                <c:pt idx="1">
                  <c:v>9.4600000000000026</c:v>
                </c:pt>
                <c:pt idx="2">
                  <c:v>7.24</c:v>
                </c:pt>
                <c:pt idx="3">
                  <c:v>5.3199999999999976</c:v>
                </c:pt>
                <c:pt idx="4">
                  <c:v>4.4800000000000004</c:v>
                </c:pt>
                <c:pt idx="5">
                  <c:v>3.27</c:v>
                </c:pt>
                <c:pt idx="6">
                  <c:v>3.3</c:v>
                </c:pt>
                <c:pt idx="7">
                  <c:v>3.52</c:v>
                </c:pt>
                <c:pt idx="8">
                  <c:v>2.96</c:v>
                </c:pt>
                <c:pt idx="9">
                  <c:v>4.3899999999999997</c:v>
                </c:pt>
                <c:pt idx="10">
                  <c:v>4.26</c:v>
                </c:pt>
                <c:pt idx="11">
                  <c:v>3.32</c:v>
                </c:pt>
                <c:pt idx="12">
                  <c:v>2.33</c:v>
                </c:pt>
                <c:pt idx="13">
                  <c:v>2.11</c:v>
                </c:pt>
                <c:pt idx="14">
                  <c:v>2.19</c:v>
                </c:pt>
                <c:pt idx="15">
                  <c:v>3.08</c:v>
                </c:pt>
                <c:pt idx="16">
                  <c:v>4.28</c:v>
                </c:pt>
                <c:pt idx="17">
                  <c:v>4.63</c:v>
                </c:pt>
                <c:pt idx="18">
                  <c:v>1.22</c:v>
                </c:pt>
                <c:pt idx="19">
                  <c:v>0.81</c:v>
                </c:pt>
                <c:pt idx="20">
                  <c:v>1.39</c:v>
                </c:pt>
                <c:pt idx="21">
                  <c:v>0.56999999999999995</c:v>
                </c:pt>
                <c:pt idx="22">
                  <c:v>0.22</c:v>
                </c:pt>
                <c:pt idx="23">
                  <c:v>0.21</c:v>
                </c:pt>
                <c:pt idx="24">
                  <c:v>-1.975E-2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29B-481D-B0E4-14E04C22A5B9}"/>
            </c:ext>
          </c:extLst>
        </c:ser>
        <c:ser>
          <c:idx val="0"/>
          <c:order val="3"/>
          <c:tx>
            <c:v>France</c:v>
          </c:tx>
          <c:spPr>
            <a:ln w="38100">
              <a:solidFill>
                <a:srgbClr val="7030A0"/>
              </a:solidFill>
              <a:prstDash val="sysDot"/>
            </a:ln>
          </c:spPr>
          <c:marker>
            <c:symbol val="none"/>
          </c:marker>
          <c:cat>
            <c:numRef>
              <c:f>'[Schweiz_final.xlsx]Data - SELECTED'!$B$57:$Z$57</c:f>
              <c:numCache>
                <c:formatCode>General</c:formatCode>
                <c:ptCount val="2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numCache>
            </c:numRef>
          </c:cat>
          <c:val>
            <c:numRef>
              <c:f>'[Schweiz_final.xlsx]Data - SELECTED'!$B$68:$Z$68</c:f>
              <c:numCache>
                <c:formatCode>#,##0.00</c:formatCode>
                <c:ptCount val="25"/>
                <c:pt idx="0">
                  <c:v>9.620000000000001</c:v>
                </c:pt>
                <c:pt idx="1">
                  <c:v>10.35</c:v>
                </c:pt>
                <c:pt idx="2">
                  <c:v>8.59</c:v>
                </c:pt>
                <c:pt idx="3">
                  <c:v>5.85</c:v>
                </c:pt>
                <c:pt idx="4">
                  <c:v>6.58</c:v>
                </c:pt>
                <c:pt idx="5">
                  <c:v>3.94</c:v>
                </c:pt>
                <c:pt idx="6">
                  <c:v>3.46</c:v>
                </c:pt>
                <c:pt idx="7">
                  <c:v>3.56</c:v>
                </c:pt>
                <c:pt idx="8">
                  <c:v>2.96</c:v>
                </c:pt>
                <c:pt idx="9">
                  <c:v>4.3899999999999997</c:v>
                </c:pt>
                <c:pt idx="10">
                  <c:v>4.26</c:v>
                </c:pt>
                <c:pt idx="11">
                  <c:v>3.32</c:v>
                </c:pt>
                <c:pt idx="12">
                  <c:v>2.33</c:v>
                </c:pt>
                <c:pt idx="13">
                  <c:v>2.11</c:v>
                </c:pt>
                <c:pt idx="14">
                  <c:v>2.19</c:v>
                </c:pt>
                <c:pt idx="15">
                  <c:v>3.08</c:v>
                </c:pt>
                <c:pt idx="16">
                  <c:v>4.28</c:v>
                </c:pt>
                <c:pt idx="17">
                  <c:v>4.63</c:v>
                </c:pt>
                <c:pt idx="18">
                  <c:v>1.22</c:v>
                </c:pt>
                <c:pt idx="19">
                  <c:v>0.81</c:v>
                </c:pt>
                <c:pt idx="20">
                  <c:v>1.39</c:v>
                </c:pt>
                <c:pt idx="21">
                  <c:v>0.56999999999999995</c:v>
                </c:pt>
                <c:pt idx="22">
                  <c:v>0.22</c:v>
                </c:pt>
                <c:pt idx="23">
                  <c:v>0.21</c:v>
                </c:pt>
                <c:pt idx="24">
                  <c:v>-1.975E-2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29B-481D-B0E4-14E04C22A5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110254440"/>
        <c:axId val="-2110192248"/>
      </c:lineChart>
      <c:dateAx>
        <c:axId val="-21102544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orbel" panose="020B0503020204020204" pitchFamily="34" charset="0"/>
                    <a:ea typeface="Arial"/>
                    <a:cs typeface="Arial"/>
                  </a:defRPr>
                </a:pPr>
                <a:r>
                  <a:rPr lang="de-DE">
                    <a:latin typeface="Corbel" panose="020B0503020204020204" pitchFamily="34" charset="0"/>
                  </a:rPr>
                  <a:t>Jahre</a:t>
                </a:r>
              </a:p>
            </c:rich>
          </c:tx>
          <c:layout>
            <c:manualLayout>
              <c:xMode val="edge"/>
              <c:yMode val="edge"/>
              <c:x val="0.499898202714468"/>
              <c:y val="0.86165744122026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0"/>
        <c:majorTickMark val="none"/>
        <c:minorTickMark val="none"/>
        <c:tickLblPos val="low"/>
        <c:spPr>
          <a:ln w="25400">
            <a:noFill/>
            <a:prstDash val="solid"/>
          </a:ln>
        </c:spPr>
        <c:txPr>
          <a:bodyPr rot="-54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ea typeface="Arial"/>
                <a:cs typeface="Arial"/>
              </a:defRPr>
            </a:pPr>
            <a:endParaRPr lang="de-DE"/>
          </a:p>
        </c:txPr>
        <c:crossAx val="-2110192248"/>
        <c:crossesAt val="100"/>
        <c:auto val="1"/>
        <c:lblOffset val="100"/>
        <c:baseTimeUnit val="months"/>
        <c:majorTimeUnit val="months"/>
        <c:minorUnit val="1"/>
        <c:minorTimeUnit val="months"/>
      </c:dateAx>
      <c:valAx>
        <c:axId val="-211019224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orbel" panose="020B0503020204020204" pitchFamily="34" charset="0"/>
                    <a:ea typeface="Arial"/>
                    <a:cs typeface="Arial"/>
                  </a:defRPr>
                </a:pPr>
                <a:r>
                  <a:rPr lang="de-DE" b="0">
                    <a:latin typeface="Corbel" panose="020B0503020204020204" pitchFamily="34" charset="0"/>
                  </a:rPr>
                  <a:t>In %</a:t>
                </a:r>
              </a:p>
            </c:rich>
          </c:tx>
          <c:layout>
            <c:manualLayout>
              <c:xMode val="edge"/>
              <c:yMode val="edge"/>
              <c:x val="1.31156963043853E-2"/>
              <c:y val="0.45975025849041601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ea typeface="Arial"/>
                <a:cs typeface="Arial"/>
              </a:defRPr>
            </a:pPr>
            <a:endParaRPr lang="de-DE"/>
          </a:p>
        </c:txPr>
        <c:crossAx val="-2110254440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chemeClr val="bg1"/>
    </a:solidFill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ea typeface="Arial"/>
                <a:cs typeface="Arial"/>
              </a:defRPr>
            </a:pPr>
            <a:r>
              <a:rPr lang="en-GB" sz="22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cs typeface="Arial"/>
              </a:rPr>
              <a:t>Finanzierungssalden</a:t>
            </a:r>
            <a:r>
              <a:rPr lang="en-GB" sz="2200" b="0" i="0" u="none" strike="noStrike" baseline="30000">
                <a:solidFill>
                  <a:srgbClr val="000000"/>
                </a:solidFill>
                <a:latin typeface="Corbel" panose="020B0503020204020204" pitchFamily="34" charset="0"/>
                <a:cs typeface="Arial"/>
              </a:rPr>
              <a:t>1) </a:t>
            </a:r>
            <a:r>
              <a:rPr lang="en-GB" sz="22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cs typeface="Arial"/>
              </a:rPr>
              <a:t>- Frankreich</a:t>
            </a:r>
            <a:endParaRPr lang="en-GB" sz="2200" b="0" i="0" u="none" strike="noStrike" baseline="30000">
              <a:solidFill>
                <a:srgbClr val="000000"/>
              </a:solidFill>
              <a:latin typeface="Corbel" panose="020B0503020204020204" pitchFamily="34" charset="0"/>
              <a:cs typeface="Arial"/>
            </a:endParaRPr>
          </a:p>
        </c:rich>
      </c:tx>
      <c:layout>
        <c:manualLayout>
          <c:xMode val="edge"/>
          <c:yMode val="edge"/>
          <c:x val="0.260796925931704"/>
          <c:y val="5.184241327942119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6324566688824295E-2"/>
          <c:y val="0.16055053340511699"/>
          <c:w val="0.86402266288952201"/>
          <c:h val="0.60930918988661398"/>
        </c:manualLayout>
      </c:layout>
      <c:lineChart>
        <c:grouping val="standard"/>
        <c:varyColors val="0"/>
        <c:ser>
          <c:idx val="1"/>
          <c:order val="0"/>
          <c:tx>
            <c:strRef>
              <c:f>'[Schweiz_final.xlsx]Data - SELECTED'!$A$128</c:f>
              <c:strCache>
                <c:ptCount val="1"/>
                <c:pt idx="0">
                  <c:v>Haushalte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'[Schweiz_final.xlsx]Data - SELECTED'!$F$134:$Z$134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'[Schweiz_final.xlsx]Data - SELECTED'!$F$149:$Z$149</c:f>
              <c:numCache>
                <c:formatCode>0.0%</c:formatCode>
                <c:ptCount val="21"/>
                <c:pt idx="0">
                  <c:v>4.4173353241352603E-2</c:v>
                </c:pt>
                <c:pt idx="1">
                  <c:v>3.8158941975455697E-2</c:v>
                </c:pt>
                <c:pt idx="2">
                  <c:v>4.4723055936614999E-2</c:v>
                </c:pt>
                <c:pt idx="3">
                  <c:v>3.9302283820144002E-2</c:v>
                </c:pt>
                <c:pt idx="4">
                  <c:v>3.9209918766275699E-2</c:v>
                </c:pt>
                <c:pt idx="5">
                  <c:v>3.6937648412478798E-2</c:v>
                </c:pt>
                <c:pt idx="6">
                  <c:v>3.8630506095638499E-2</c:v>
                </c:pt>
                <c:pt idx="7">
                  <c:v>4.36410896849257E-2</c:v>
                </c:pt>
                <c:pt idx="8">
                  <c:v>3.7063998759037001E-2</c:v>
                </c:pt>
                <c:pt idx="9">
                  <c:v>3.4363733077696502E-2</c:v>
                </c:pt>
                <c:pt idx="10">
                  <c:v>2.5386150392386401E-2</c:v>
                </c:pt>
                <c:pt idx="11">
                  <c:v>2.4961055260790802E-2</c:v>
                </c:pt>
                <c:pt idx="12">
                  <c:v>2.71854425467834E-2</c:v>
                </c:pt>
                <c:pt idx="13">
                  <c:v>2.6748853871783902E-2</c:v>
                </c:pt>
                <c:pt idx="14">
                  <c:v>4.5956384085338101E-2</c:v>
                </c:pt>
                <c:pt idx="15">
                  <c:v>4.2013909564314098E-2</c:v>
                </c:pt>
                <c:pt idx="16">
                  <c:v>3.8969369936346802E-2</c:v>
                </c:pt>
                <c:pt idx="17">
                  <c:v>3.5381174922577599E-2</c:v>
                </c:pt>
                <c:pt idx="18">
                  <c:v>3.3192460425264497E-2</c:v>
                </c:pt>
                <c:pt idx="19">
                  <c:v>3.8177231905663397E-2</c:v>
                </c:pt>
                <c:pt idx="20">
                  <c:v>4.0599856052919603E-2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556-4B3F-BE94-D9341AA476E2}"/>
            </c:ext>
          </c:extLst>
        </c:ser>
        <c:ser>
          <c:idx val="2"/>
          <c:order val="1"/>
          <c:tx>
            <c:strRef>
              <c:f>'[Schweiz_final.xlsx]Data - SELECTED'!$A$129</c:f>
              <c:strCache>
                <c:ptCount val="1"/>
                <c:pt idx="0">
                  <c:v>Staat</c:v>
                </c:pt>
              </c:strCache>
            </c:strRef>
          </c:tx>
          <c:spPr>
            <a:ln w="38100">
              <a:solidFill>
                <a:srgbClr val="FF9900"/>
              </a:solidFill>
            </a:ln>
          </c:spPr>
          <c:marker>
            <c:symbol val="none"/>
          </c:marker>
          <c:cat>
            <c:numRef>
              <c:f>'[Schweiz_final.xlsx]Data - SELECTED'!$F$134:$Z$134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'[Schweiz_final.xlsx]Data - SELECTED'!$F$150:$Z$150</c:f>
              <c:numCache>
                <c:formatCode>0.0%</c:formatCode>
                <c:ptCount val="21"/>
                <c:pt idx="0">
                  <c:v>-5.1244564139278803E-2</c:v>
                </c:pt>
                <c:pt idx="1">
                  <c:v>-3.8996544739663998E-2</c:v>
                </c:pt>
                <c:pt idx="2">
                  <c:v>-3.6260510764084201E-2</c:v>
                </c:pt>
                <c:pt idx="3">
                  <c:v>-2.40668071852903E-2</c:v>
                </c:pt>
                <c:pt idx="4">
                  <c:v>-1.5783373894567299E-2</c:v>
                </c:pt>
                <c:pt idx="5">
                  <c:v>-1.31849864977045E-2</c:v>
                </c:pt>
                <c:pt idx="6">
                  <c:v>-1.43654560415478E-2</c:v>
                </c:pt>
                <c:pt idx="7">
                  <c:v>-3.0876977956530299E-2</c:v>
                </c:pt>
                <c:pt idx="8">
                  <c:v>-3.8594194100784303E-2</c:v>
                </c:pt>
                <c:pt idx="9">
                  <c:v>-3.4889698145853298E-2</c:v>
                </c:pt>
                <c:pt idx="10">
                  <c:v>-3.1653440392600797E-2</c:v>
                </c:pt>
                <c:pt idx="11">
                  <c:v>-2.3418104353015501E-2</c:v>
                </c:pt>
                <c:pt idx="12">
                  <c:v>-2.5436841807706299E-2</c:v>
                </c:pt>
                <c:pt idx="13">
                  <c:v>-3.1832452338602601E-2</c:v>
                </c:pt>
                <c:pt idx="14">
                  <c:v>-7.1622889330005907E-2</c:v>
                </c:pt>
                <c:pt idx="15">
                  <c:v>-6.7949107347030094E-2</c:v>
                </c:pt>
                <c:pt idx="16">
                  <c:v>-5.0969657414907298E-2</c:v>
                </c:pt>
                <c:pt idx="17">
                  <c:v>-4.8131968073662303E-2</c:v>
                </c:pt>
                <c:pt idx="18">
                  <c:v>-4.0819440933777103E-2</c:v>
                </c:pt>
                <c:pt idx="19">
                  <c:v>-3.9450884874620701E-2</c:v>
                </c:pt>
                <c:pt idx="20">
                  <c:v>-3.6513688062910499E-2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556-4B3F-BE94-D9341AA476E2}"/>
            </c:ext>
          </c:extLst>
        </c:ser>
        <c:ser>
          <c:idx val="3"/>
          <c:order val="2"/>
          <c:tx>
            <c:strRef>
              <c:f>'[Schweiz_final.xlsx]Data - SELECTED'!$A$130</c:f>
              <c:strCache>
                <c:ptCount val="1"/>
                <c:pt idx="0">
                  <c:v>Unternehmen</c:v>
                </c:pt>
              </c:strCache>
            </c:strRef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'[Schweiz_final.xlsx]Data - SELECTED'!$F$134:$Z$134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'[Schweiz_final.xlsx]Data - SELECTED'!$F$151:$Z$151</c:f>
              <c:numCache>
                <c:formatCode>0.0%</c:formatCode>
                <c:ptCount val="21"/>
                <c:pt idx="0">
                  <c:v>1.4700396010668E-2</c:v>
                </c:pt>
                <c:pt idx="1">
                  <c:v>1.45511735970452E-2</c:v>
                </c:pt>
                <c:pt idx="2">
                  <c:v>2.0256374549044099E-2</c:v>
                </c:pt>
                <c:pt idx="3">
                  <c:v>1.1271909424364301E-2</c:v>
                </c:pt>
                <c:pt idx="4">
                  <c:v>3.43760896319237E-3</c:v>
                </c:pt>
                <c:pt idx="5">
                  <c:v>-8.93568517669459E-3</c:v>
                </c:pt>
                <c:pt idx="6">
                  <c:v>-9.8075978115133196E-3</c:v>
                </c:pt>
                <c:pt idx="7">
                  <c:v>-9.9895939116542492E-4</c:v>
                </c:pt>
                <c:pt idx="8">
                  <c:v>4.78027259658076E-3</c:v>
                </c:pt>
                <c:pt idx="9">
                  <c:v>5.8885524562182897E-3</c:v>
                </c:pt>
                <c:pt idx="10">
                  <c:v>2.60505491603169E-3</c:v>
                </c:pt>
                <c:pt idx="11">
                  <c:v>-7.2363021626133802E-3</c:v>
                </c:pt>
                <c:pt idx="12">
                  <c:v>-1.2043100834160001E-2</c:v>
                </c:pt>
                <c:pt idx="13">
                  <c:v>-8.5354610817446191E-3</c:v>
                </c:pt>
                <c:pt idx="14">
                  <c:v>9.7645765870025894E-3</c:v>
                </c:pt>
                <c:pt idx="15">
                  <c:v>8.5134659774098505E-3</c:v>
                </c:pt>
                <c:pt idx="16">
                  <c:v>-1.04089576765517E-2</c:v>
                </c:pt>
                <c:pt idx="17">
                  <c:v>-1.82028233830667E-2</c:v>
                </c:pt>
                <c:pt idx="18">
                  <c:v>-1.8787989029394301E-2</c:v>
                </c:pt>
                <c:pt idx="19">
                  <c:v>-2.1647411028352801E-2</c:v>
                </c:pt>
                <c:pt idx="20">
                  <c:v>-1.5882442911479E-2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556-4B3F-BE94-D9341AA476E2}"/>
            </c:ext>
          </c:extLst>
        </c:ser>
        <c:ser>
          <c:idx val="0"/>
          <c:order val="3"/>
          <c:tx>
            <c:v>Ausland</c:v>
          </c:tx>
          <c:spPr>
            <a:ln w="3810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'[Schweiz_final.xlsx]Data - SELECTED'!$F$134:$Z$134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'[Schweiz_final.xlsx]Data - SELECTED'!$F$152:$Z$152</c:f>
              <c:numCache>
                <c:formatCode>0.0%</c:formatCode>
                <c:ptCount val="21"/>
                <c:pt idx="0">
                  <c:v>-7.6291851127418099E-3</c:v>
                </c:pt>
                <c:pt idx="1">
                  <c:v>-1.37135708328369E-2</c:v>
                </c:pt>
                <c:pt idx="2">
                  <c:v>-2.87189197215749E-2</c:v>
                </c:pt>
                <c:pt idx="3">
                  <c:v>-2.6507386059217999E-2</c:v>
                </c:pt>
                <c:pt idx="4">
                  <c:v>-2.6864153834900699E-2</c:v>
                </c:pt>
                <c:pt idx="5">
                  <c:v>-1.4816976738079701E-2</c:v>
                </c:pt>
                <c:pt idx="6">
                  <c:v>-1.44574522425774E-2</c:v>
                </c:pt>
                <c:pt idx="7">
                  <c:v>-1.176515233723E-2</c:v>
                </c:pt>
                <c:pt idx="8">
                  <c:v>-3.25007725483347E-3</c:v>
                </c:pt>
                <c:pt idx="9">
                  <c:v>-5.36258738806144E-3</c:v>
                </c:pt>
                <c:pt idx="10">
                  <c:v>3.66223508418276E-3</c:v>
                </c:pt>
                <c:pt idx="11">
                  <c:v>5.6933512548380796E-3</c:v>
                </c:pt>
                <c:pt idx="12">
                  <c:v>1.02945000950829E-2</c:v>
                </c:pt>
                <c:pt idx="13">
                  <c:v>1.36190595485633E-2</c:v>
                </c:pt>
                <c:pt idx="14">
                  <c:v>1.5901928657665199E-2</c:v>
                </c:pt>
                <c:pt idx="15">
                  <c:v>1.7421731805306099E-2</c:v>
                </c:pt>
                <c:pt idx="16">
                  <c:v>2.2409245155112199E-2</c:v>
                </c:pt>
                <c:pt idx="17">
                  <c:v>3.09536165341514E-2</c:v>
                </c:pt>
                <c:pt idx="18">
                  <c:v>2.64149695379069E-2</c:v>
                </c:pt>
                <c:pt idx="19">
                  <c:v>2.2921063997310101E-2</c:v>
                </c:pt>
                <c:pt idx="20">
                  <c:v>1.17962749214698E-2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556-4B3F-BE94-D9341AA476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128681640"/>
        <c:axId val="-2128693640"/>
      </c:lineChart>
      <c:dateAx>
        <c:axId val="-21286816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orbel" panose="020B0503020204020204" pitchFamily="34" charset="0"/>
                    <a:ea typeface="Arial"/>
                    <a:cs typeface="Arial"/>
                  </a:defRPr>
                </a:pPr>
                <a:r>
                  <a:rPr lang="de-DE" b="0">
                    <a:latin typeface="Corbel" panose="020B0503020204020204" pitchFamily="34" charset="0"/>
                  </a:rPr>
                  <a:t>Jahre</a:t>
                </a:r>
              </a:p>
            </c:rich>
          </c:tx>
          <c:layout>
            <c:manualLayout>
              <c:xMode val="edge"/>
              <c:yMode val="edge"/>
              <c:x val="0.51122959994964101"/>
              <c:y val="0.8630338379419749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0"/>
        <c:majorTickMark val="none"/>
        <c:minorTickMark val="none"/>
        <c:tickLblPos val="low"/>
        <c:spPr>
          <a:ln w="25400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ea typeface="Arial"/>
                <a:cs typeface="Arial"/>
              </a:defRPr>
            </a:pPr>
            <a:endParaRPr lang="de-DE"/>
          </a:p>
        </c:txPr>
        <c:crossAx val="-2128693640"/>
        <c:crosses val="autoZero"/>
        <c:auto val="1"/>
        <c:lblOffset val="100"/>
        <c:baseTimeUnit val="months"/>
        <c:majorTimeUnit val="months"/>
        <c:minorUnit val="1"/>
        <c:minorTimeUnit val="months"/>
      </c:dateAx>
      <c:valAx>
        <c:axId val="-212869364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orbel" panose="020B0503020204020204" pitchFamily="34" charset="0"/>
                    <a:ea typeface="Arial"/>
                    <a:cs typeface="Arial"/>
                  </a:defRPr>
                </a:pPr>
                <a:r>
                  <a:rPr lang="de-DE" b="0" baseline="0">
                    <a:latin typeface="Corbel" panose="020B0503020204020204" pitchFamily="34" charset="0"/>
                  </a:rPr>
                  <a:t>in </a:t>
                </a:r>
                <a:r>
                  <a:rPr lang="de-DE" b="0">
                    <a:latin typeface="Corbel" panose="020B0503020204020204" pitchFamily="34" charset="0"/>
                  </a:rPr>
                  <a:t>% des BIP</a:t>
                </a:r>
              </a:p>
            </c:rich>
          </c:tx>
          <c:layout>
            <c:manualLayout>
              <c:xMode val="edge"/>
              <c:yMode val="edge"/>
              <c:x val="8.94468483410377E-3"/>
              <c:y val="0.37454387458324501"/>
            </c:manualLayout>
          </c:layout>
          <c:overlay val="0"/>
          <c:spPr>
            <a:noFill/>
            <a:ln w="25400">
              <a:noFill/>
            </a:ln>
          </c:spPr>
        </c:title>
        <c:numFmt formatCode="0%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ea typeface="Arial"/>
                <a:cs typeface="Arial"/>
              </a:defRPr>
            </a:pPr>
            <a:endParaRPr lang="de-DE"/>
          </a:p>
        </c:txPr>
        <c:crossAx val="-2128681640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chemeClr val="bg1"/>
    </a:solidFill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sz="1800">
                <a:effectLst/>
                <a:latin typeface="Titillium" panose="00000500000000000000" pitchFamily="50" charset="0"/>
              </a:rPr>
              <a:t>Finanzierungssalden</a:t>
            </a:r>
            <a:r>
              <a:rPr lang="en-GB" sz="1800" baseline="30000">
                <a:effectLst/>
                <a:latin typeface="Titillium" panose="00000500000000000000" pitchFamily="50" charset="0"/>
              </a:rPr>
              <a:t>1)</a:t>
            </a:r>
            <a:r>
              <a:rPr lang="en-GB" sz="1800">
                <a:effectLst/>
                <a:latin typeface="Titillium" panose="00000500000000000000" pitchFamily="50" charset="0"/>
              </a:rPr>
              <a:t> der Wirtschaftssektoren</a:t>
            </a:r>
          </a:p>
          <a:p>
            <a:pPr>
              <a:defRPr/>
            </a:pPr>
            <a:r>
              <a:rPr lang="en-GB" sz="1800">
                <a:effectLst/>
                <a:latin typeface="Titillium" panose="00000500000000000000" pitchFamily="50" charset="0"/>
              </a:rPr>
              <a:t>in</a:t>
            </a:r>
            <a:r>
              <a:rPr lang="en-GB" sz="1800" baseline="0">
                <a:effectLst/>
                <a:latin typeface="Titillium" panose="00000500000000000000" pitchFamily="50" charset="0"/>
              </a:rPr>
              <a:t> den USA</a:t>
            </a:r>
            <a:endParaRPr lang="en-GB" sz="1800" baseline="30000">
              <a:effectLst/>
              <a:latin typeface="Titillium" panose="00000500000000000000" pitchFamily="50" charset="0"/>
            </a:endParaRPr>
          </a:p>
        </c:rich>
      </c:tx>
      <c:layout>
        <c:manualLayout>
          <c:xMode val="edge"/>
          <c:yMode val="edge"/>
          <c:x val="0.255690690690691"/>
          <c:y val="1.1687704534829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5422784989714104E-2"/>
          <c:y val="0.15596330612951101"/>
          <c:w val="0.86121657090160997"/>
          <c:h val="0.65272940111097599"/>
        </c:manualLayout>
      </c:layout>
      <c:lineChart>
        <c:grouping val="standard"/>
        <c:varyColors val="0"/>
        <c:ser>
          <c:idx val="0"/>
          <c:order val="0"/>
          <c:tx>
            <c:v>gov</c:v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cat>
            <c:numRef>
              <c:f>'[Salden_USA_aug18.xlsx]Data SELECTED'!$D$3:$V$3</c:f>
              <c:numCache>
                <c:formatCode>General</c:formatCode>
                <c:ptCount val="19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</c:numCache>
            </c:numRef>
          </c:cat>
          <c:val>
            <c:numRef>
              <c:f>'[Salden_USA_aug18.xlsx]Data SELECTED'!$D$12:$V$12</c:f>
              <c:numCache>
                <c:formatCode>#,##0.00</c:formatCode>
                <c:ptCount val="19"/>
                <c:pt idx="0">
                  <c:v>-2.77415481440076E-3</c:v>
                </c:pt>
                <c:pt idx="1">
                  <c:v>0.80193100497822001</c:v>
                </c:pt>
                <c:pt idx="2">
                  <c:v>-1.3657289724905379</c:v>
                </c:pt>
                <c:pt idx="3">
                  <c:v>-4.730275563652925</c:v>
                </c:pt>
                <c:pt idx="4">
                  <c:v>-5.8789647892830139</c:v>
                </c:pt>
                <c:pt idx="5">
                  <c:v>-5.4373314650221181</c:v>
                </c:pt>
                <c:pt idx="6">
                  <c:v>-4.1504463978860056</c:v>
                </c:pt>
                <c:pt idx="7">
                  <c:v>-2.9707633571258452</c:v>
                </c:pt>
                <c:pt idx="8">
                  <c:v>-3.5475078742332999</c:v>
                </c:pt>
                <c:pt idx="9">
                  <c:v>-7.0201038142214607</c:v>
                </c:pt>
                <c:pt idx="10">
                  <c:v>-12.67387489856922</c:v>
                </c:pt>
                <c:pt idx="11">
                  <c:v>-12.013017561679719</c:v>
                </c:pt>
                <c:pt idx="12">
                  <c:v>-10.61122961225424</c:v>
                </c:pt>
                <c:pt idx="13">
                  <c:v>-8.8561648499254098</c:v>
                </c:pt>
                <c:pt idx="14">
                  <c:v>-5.3558278165533348</c:v>
                </c:pt>
                <c:pt idx="15">
                  <c:v>-4.7768080515963183</c:v>
                </c:pt>
                <c:pt idx="16">
                  <c:v>-4.2227949251408612</c:v>
                </c:pt>
                <c:pt idx="17">
                  <c:v>-4.9395527396708676</c:v>
                </c:pt>
                <c:pt idx="18">
                  <c:v>-4.8643208564974678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85E-46D8-9639-3EEE3916E4B3}"/>
            </c:ext>
          </c:extLst>
        </c:ser>
        <c:ser>
          <c:idx val="2"/>
          <c:order val="1"/>
          <c:tx>
            <c:v>hh</c:v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'[Salden_USA_aug18.xlsx]Data SELECTED'!$D$3:$V$3</c:f>
              <c:numCache>
                <c:formatCode>General</c:formatCode>
                <c:ptCount val="19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</c:numCache>
            </c:numRef>
          </c:cat>
          <c:val>
            <c:numRef>
              <c:f>'[Salden_USA_aug18.xlsx]Data SELECTED'!$D$13:$V$13</c:f>
              <c:numCache>
                <c:formatCode>#,##0.00</c:formatCode>
                <c:ptCount val="19"/>
                <c:pt idx="0">
                  <c:v>-0.62521996563360405</c:v>
                </c:pt>
                <c:pt idx="1">
                  <c:v>-0.72923148724330999</c:v>
                </c:pt>
                <c:pt idx="2">
                  <c:v>-0.302208665197989</c:v>
                </c:pt>
                <c:pt idx="3">
                  <c:v>5.6479161922113399E-2</c:v>
                </c:pt>
                <c:pt idx="4">
                  <c:v>-0.224139279105528</c:v>
                </c:pt>
                <c:pt idx="5">
                  <c:v>-0.87495621145589797</c:v>
                </c:pt>
                <c:pt idx="6">
                  <c:v>-2.3408203945408861</c:v>
                </c:pt>
                <c:pt idx="7">
                  <c:v>-1.6621078385380961</c:v>
                </c:pt>
                <c:pt idx="8">
                  <c:v>-0.620959275017959</c:v>
                </c:pt>
                <c:pt idx="9">
                  <c:v>2.1584933349639228</c:v>
                </c:pt>
                <c:pt idx="10">
                  <c:v>4.5420183511689656</c:v>
                </c:pt>
                <c:pt idx="11">
                  <c:v>4.111758573681537</c:v>
                </c:pt>
                <c:pt idx="12">
                  <c:v>4.1410242365268441</c:v>
                </c:pt>
                <c:pt idx="13">
                  <c:v>5.018786404461693</c:v>
                </c:pt>
                <c:pt idx="14">
                  <c:v>2.2933828595392871</c:v>
                </c:pt>
                <c:pt idx="15">
                  <c:v>2.8167963460258441</c:v>
                </c:pt>
                <c:pt idx="16">
                  <c:v>2.7360973913811271</c:v>
                </c:pt>
                <c:pt idx="17">
                  <c:v>1.821793873661038</c:v>
                </c:pt>
                <c:pt idx="18">
                  <c:v>0.67627149237259299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85E-46D8-9639-3EEE3916E4B3}"/>
            </c:ext>
          </c:extLst>
        </c:ser>
        <c:ser>
          <c:idx val="3"/>
          <c:order val="2"/>
          <c:tx>
            <c:v>corp</c:v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'[Salden_USA_aug18.xlsx]Data SELECTED'!$D$3:$V$3</c:f>
              <c:numCache>
                <c:formatCode>General</c:formatCode>
                <c:ptCount val="19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</c:numCache>
            </c:numRef>
          </c:cat>
          <c:val>
            <c:numRef>
              <c:f>'[Salden_USA_aug18.xlsx]Data SELECTED'!$D$14:$V$14</c:f>
              <c:numCache>
                <c:formatCode>#,##0.00</c:formatCode>
                <c:ptCount val="19"/>
                <c:pt idx="0">
                  <c:v>-1.9967703869324891</c:v>
                </c:pt>
                <c:pt idx="1">
                  <c:v>-3.0345752955818299</c:v>
                </c:pt>
                <c:pt idx="2">
                  <c:v>-0.78800203355363496</c:v>
                </c:pt>
                <c:pt idx="3">
                  <c:v>1.2261443862445911</c:v>
                </c:pt>
                <c:pt idx="4">
                  <c:v>1.721876167392079</c:v>
                </c:pt>
                <c:pt idx="5">
                  <c:v>1.29695557601284</c:v>
                </c:pt>
                <c:pt idx="6">
                  <c:v>1.2257803371086859</c:v>
                </c:pt>
                <c:pt idx="7">
                  <c:v>0.397664532798302</c:v>
                </c:pt>
                <c:pt idx="8">
                  <c:v>-0.91520694037685801</c:v>
                </c:pt>
                <c:pt idx="9">
                  <c:v>-0.475588710882828</c:v>
                </c:pt>
                <c:pt idx="10">
                  <c:v>4.9567575440226923</c:v>
                </c:pt>
                <c:pt idx="11">
                  <c:v>4.586886209938247</c:v>
                </c:pt>
                <c:pt idx="12">
                  <c:v>3.6035803813660361</c:v>
                </c:pt>
                <c:pt idx="13">
                  <c:v>2.2370367619295211</c:v>
                </c:pt>
                <c:pt idx="14">
                  <c:v>1.570859419464997</c:v>
                </c:pt>
                <c:pt idx="15">
                  <c:v>1.07186302187335</c:v>
                </c:pt>
                <c:pt idx="16">
                  <c:v>0.40892460004304498</c:v>
                </c:pt>
                <c:pt idx="17">
                  <c:v>1.429300115439341</c:v>
                </c:pt>
                <c:pt idx="18">
                  <c:v>1.69981589017359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85E-46D8-9639-3EEE3916E4B3}"/>
            </c:ext>
          </c:extLst>
        </c:ser>
        <c:ser>
          <c:idx val="1"/>
          <c:order val="3"/>
          <c:tx>
            <c:v>foreign</c:v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cat>
            <c:numRef>
              <c:f>'[Salden_USA_aug18.xlsx]Data SELECTED'!$D$3:$V$3</c:f>
              <c:numCache>
                <c:formatCode>General</c:formatCode>
                <c:ptCount val="19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</c:numCache>
            </c:numRef>
          </c:cat>
          <c:val>
            <c:numRef>
              <c:f>'[Salden_USA_aug18.xlsx]Data SELECTED'!$D$15:$V$15</c:f>
              <c:numCache>
                <c:formatCode>#,##0.00</c:formatCode>
                <c:ptCount val="19"/>
                <c:pt idx="0">
                  <c:v>2.6247645073804931</c:v>
                </c:pt>
                <c:pt idx="1">
                  <c:v>2.9618757778469211</c:v>
                </c:pt>
                <c:pt idx="2">
                  <c:v>2.4559396712421631</c:v>
                </c:pt>
                <c:pt idx="3">
                  <c:v>3.44765201548622</c:v>
                </c:pt>
                <c:pt idx="4">
                  <c:v>4.3812279009964632</c:v>
                </c:pt>
                <c:pt idx="5">
                  <c:v>5.0153321004651756</c:v>
                </c:pt>
                <c:pt idx="6">
                  <c:v>5.2654864553182046</c:v>
                </c:pt>
                <c:pt idx="7">
                  <c:v>4.2352066628656369</c:v>
                </c:pt>
                <c:pt idx="8">
                  <c:v>5.0836740896281141</c:v>
                </c:pt>
                <c:pt idx="9">
                  <c:v>5.3371991901403701</c:v>
                </c:pt>
                <c:pt idx="10">
                  <c:v>3.1750990033775559</c:v>
                </c:pt>
                <c:pt idx="11">
                  <c:v>3.314372778059929</c:v>
                </c:pt>
                <c:pt idx="12">
                  <c:v>2.8666249943613509</c:v>
                </c:pt>
                <c:pt idx="13">
                  <c:v>1.600341683534197</c:v>
                </c:pt>
                <c:pt idx="14">
                  <c:v>1.4915855375490521</c:v>
                </c:pt>
                <c:pt idx="15">
                  <c:v>0.88814868369712396</c:v>
                </c:pt>
                <c:pt idx="16">
                  <c:v>1.0777729337166899</c:v>
                </c:pt>
                <c:pt idx="17">
                  <c:v>1.6884587505704849</c:v>
                </c:pt>
                <c:pt idx="18">
                  <c:v>2.488233473951297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85E-46D8-9639-3EEE3916E4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146749608"/>
        <c:axId val="-2144385256"/>
      </c:lineChart>
      <c:catAx>
        <c:axId val="-2146749608"/>
        <c:scaling>
          <c:orientation val="minMax"/>
        </c:scaling>
        <c:delete val="0"/>
        <c:axPos val="b"/>
        <c:numFmt formatCode="0" sourceLinked="0"/>
        <c:majorTickMark val="none"/>
        <c:minorTickMark val="none"/>
        <c:tickLblPos val="low"/>
        <c:spPr>
          <a:ln w="12700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Titillium" panose="00000500000000000000" pitchFamily="50" charset="0"/>
                <a:ea typeface="Arial"/>
                <a:cs typeface="Arial"/>
              </a:defRPr>
            </a:pPr>
            <a:endParaRPr lang="de-DE"/>
          </a:p>
        </c:txPr>
        <c:crossAx val="-2144385256"/>
        <c:crossesAt val="0"/>
        <c:auto val="0"/>
        <c:lblAlgn val="ctr"/>
        <c:lblOffset val="100"/>
        <c:tickLblSkip val="1"/>
        <c:tickMarkSkip val="1"/>
        <c:noMultiLvlLbl val="1"/>
      </c:catAx>
      <c:valAx>
        <c:axId val="-2144385256"/>
        <c:scaling>
          <c:orientation val="minMax"/>
        </c:scaling>
        <c:delete val="0"/>
        <c:axPos val="l"/>
        <c:majorGridlines>
          <c:spPr>
            <a:ln w="3175">
              <a:solidFill>
                <a:schemeClr val="bg1">
                  <a:lumMod val="65000"/>
                </a:schemeClr>
              </a:solidFill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 b="0">
                    <a:latin typeface="Titillium" panose="00000500000000000000" pitchFamily="50" charset="0"/>
                  </a:defRPr>
                </a:pPr>
                <a:r>
                  <a:rPr lang="en-GB" sz="1200" b="0">
                    <a:latin typeface="Titillium" panose="00000500000000000000" pitchFamily="50" charset="0"/>
                  </a:rPr>
                  <a:t>in Prozent des BIP</a:t>
                </a:r>
              </a:p>
            </c:rich>
          </c:tx>
          <c:layout>
            <c:manualLayout>
              <c:xMode val="edge"/>
              <c:yMode val="edge"/>
              <c:x val="3.8885342034948298E-3"/>
              <c:y val="0.3315507283188480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 w="3175">
            <a:noFill/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Titillium" panose="00000500000000000000" pitchFamily="50" charset="0"/>
                <a:ea typeface="Arial"/>
                <a:cs typeface="Arial"/>
              </a:defRPr>
            </a:pPr>
            <a:endParaRPr lang="de-DE"/>
          </a:p>
        </c:txPr>
        <c:crossAx val="-2146749608"/>
        <c:crosses val="autoZero"/>
        <c:crossBetween val="between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  <c:showDLblsOverMax val="0"/>
  </c:chart>
  <c:spPr>
    <a:solidFill>
      <a:schemeClr val="bg1"/>
    </a:solidFill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ea typeface="Arial"/>
                <a:cs typeface="Arial"/>
              </a:defRPr>
            </a:pPr>
            <a:r>
              <a:rPr lang="en-GB" sz="2200" b="0" i="0" u="none" strike="noStrike" baseline="0" dirty="0" err="1">
                <a:solidFill>
                  <a:srgbClr val="000000"/>
                </a:solidFill>
                <a:latin typeface="Corbel" panose="020B0503020204020204" pitchFamily="34" charset="0"/>
                <a:cs typeface="Arial"/>
              </a:rPr>
              <a:t>Nominale</a:t>
            </a:r>
            <a:r>
              <a:rPr lang="en-GB" sz="2200" b="0" i="0" u="none" strike="noStrike" baseline="0" dirty="0">
                <a:solidFill>
                  <a:srgbClr val="000000"/>
                </a:solidFill>
                <a:latin typeface="Corbel" panose="020B0503020204020204" pitchFamily="34" charset="0"/>
                <a:cs typeface="Arial"/>
              </a:rPr>
              <a:t> </a:t>
            </a:r>
            <a:r>
              <a:rPr lang="en-GB" sz="2200" b="0" i="0" u="none" strike="noStrike" baseline="0" dirty="0" err="1">
                <a:solidFill>
                  <a:srgbClr val="000000"/>
                </a:solidFill>
                <a:latin typeface="Corbel" panose="020B0503020204020204" pitchFamily="34" charset="0"/>
                <a:cs typeface="Arial"/>
              </a:rPr>
              <a:t>langfristige</a:t>
            </a:r>
            <a:r>
              <a:rPr lang="en-GB" sz="2200" b="0" i="0" u="none" strike="noStrike" baseline="0" dirty="0">
                <a:solidFill>
                  <a:srgbClr val="000000"/>
                </a:solidFill>
                <a:latin typeface="Corbel" panose="020B0503020204020204" pitchFamily="34" charset="0"/>
                <a:cs typeface="Arial"/>
              </a:rPr>
              <a:t> Zinsen</a:t>
            </a:r>
            <a:r>
              <a:rPr lang="en-GB" sz="2200" b="0" i="0" u="none" strike="noStrike" baseline="30000" dirty="0">
                <a:solidFill>
                  <a:srgbClr val="000000"/>
                </a:solidFill>
                <a:latin typeface="Corbel" panose="020B0503020204020204" pitchFamily="34" charset="0"/>
                <a:cs typeface="Arial"/>
              </a:rPr>
              <a:t>1)</a:t>
            </a:r>
          </a:p>
        </c:rich>
      </c:tx>
      <c:layout>
        <c:manualLayout>
          <c:xMode val="edge"/>
          <c:yMode val="edge"/>
          <c:x val="0.28999400622367499"/>
          <c:y val="4.511607766200940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6324566688824295E-2"/>
          <c:y val="0.16055053340511699"/>
          <c:w val="0.86402266288952201"/>
          <c:h val="0.60930918988661498"/>
        </c:manualLayout>
      </c:layout>
      <c:lineChart>
        <c:grouping val="standard"/>
        <c:varyColors val="0"/>
        <c:ser>
          <c:idx val="1"/>
          <c:order val="0"/>
          <c:tx>
            <c:strRef>
              <c:f>'[Schweiz_final.xlsx]Data - SELECTED'!$A$4</c:f>
              <c:strCache>
                <c:ptCount val="1"/>
                <c:pt idx="0">
                  <c:v>Switzerland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'[Schweiz_final.xlsx]Data - SELECTED'!$B$44:$Z$44</c:f>
              <c:numCache>
                <c:formatCode>General</c:formatCode>
                <c:ptCount val="2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numCache>
            </c:numRef>
          </c:cat>
          <c:val>
            <c:numRef>
              <c:f>'[Schweiz_final.xlsx]Data - SELECTED'!$B$58:$Z$58</c:f>
              <c:numCache>
                <c:formatCode>#,##0.00</c:formatCode>
                <c:ptCount val="25"/>
                <c:pt idx="0">
                  <c:v>6.23</c:v>
                </c:pt>
                <c:pt idx="1">
                  <c:v>6.4</c:v>
                </c:pt>
                <c:pt idx="2">
                  <c:v>4.58</c:v>
                </c:pt>
                <c:pt idx="3">
                  <c:v>5.0599999999999996</c:v>
                </c:pt>
                <c:pt idx="4">
                  <c:v>4.71</c:v>
                </c:pt>
                <c:pt idx="5">
                  <c:v>4.24</c:v>
                </c:pt>
                <c:pt idx="6">
                  <c:v>3.52</c:v>
                </c:pt>
                <c:pt idx="7">
                  <c:v>3.04</c:v>
                </c:pt>
                <c:pt idx="8">
                  <c:v>3.04</c:v>
                </c:pt>
                <c:pt idx="9">
                  <c:v>3.93</c:v>
                </c:pt>
                <c:pt idx="10">
                  <c:v>3.38</c:v>
                </c:pt>
                <c:pt idx="11">
                  <c:v>3.2</c:v>
                </c:pt>
                <c:pt idx="12">
                  <c:v>2.66</c:v>
                </c:pt>
                <c:pt idx="13">
                  <c:v>2.6040462999999998</c:v>
                </c:pt>
                <c:pt idx="14">
                  <c:v>2.08</c:v>
                </c:pt>
                <c:pt idx="15">
                  <c:v>2.48</c:v>
                </c:pt>
                <c:pt idx="16">
                  <c:v>2.91</c:v>
                </c:pt>
                <c:pt idx="17">
                  <c:v>2.88</c:v>
                </c:pt>
                <c:pt idx="18">
                  <c:v>2.15</c:v>
                </c:pt>
                <c:pt idx="19">
                  <c:v>1.66</c:v>
                </c:pt>
                <c:pt idx="20">
                  <c:v>1.4713333333333329</c:v>
                </c:pt>
                <c:pt idx="21">
                  <c:v>0.64541666666666597</c:v>
                </c:pt>
                <c:pt idx="22">
                  <c:v>0.94937614730445996</c:v>
                </c:pt>
                <c:pt idx="23">
                  <c:v>0.69258135585286296</c:v>
                </c:pt>
                <c:pt idx="24">
                  <c:v>-6.8719062372621306E-2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B08-467B-9B90-81D3C6444109}"/>
            </c:ext>
          </c:extLst>
        </c:ser>
        <c:ser>
          <c:idx val="2"/>
          <c:order val="1"/>
          <c:tx>
            <c:strRef>
              <c:f>'[Schweiz_final.xlsx]Data - SELECTED'!$A$5</c:f>
              <c:strCache>
                <c:ptCount val="1"/>
                <c:pt idx="0">
                  <c:v>Austria</c:v>
                </c:pt>
              </c:strCache>
            </c:strRef>
          </c:tx>
          <c:spPr>
            <a:ln w="38100">
              <a:solidFill>
                <a:srgbClr val="FF9900"/>
              </a:solidFill>
            </a:ln>
          </c:spPr>
          <c:marker>
            <c:symbol val="none"/>
          </c:marker>
          <c:cat>
            <c:numRef>
              <c:f>'[Schweiz_final.xlsx]Data - SELECTED'!$B$44:$Z$44</c:f>
              <c:numCache>
                <c:formatCode>General</c:formatCode>
                <c:ptCount val="2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numCache>
            </c:numRef>
          </c:cat>
          <c:val>
            <c:numRef>
              <c:f>'[Schweiz_final.xlsx]Data - SELECTED'!$B$59:$Z$59</c:f>
              <c:numCache>
                <c:formatCode>#,##0.00</c:formatCode>
                <c:ptCount val="25"/>
                <c:pt idx="0">
                  <c:v>8.56</c:v>
                </c:pt>
                <c:pt idx="1">
                  <c:v>7.37</c:v>
                </c:pt>
                <c:pt idx="2">
                  <c:v>6.7</c:v>
                </c:pt>
                <c:pt idx="3">
                  <c:v>7.03</c:v>
                </c:pt>
                <c:pt idx="4">
                  <c:v>7.14</c:v>
                </c:pt>
                <c:pt idx="5">
                  <c:v>6.3199999999999976</c:v>
                </c:pt>
                <c:pt idx="6">
                  <c:v>5.68</c:v>
                </c:pt>
                <c:pt idx="7">
                  <c:v>4.71</c:v>
                </c:pt>
                <c:pt idx="8">
                  <c:v>4.68</c:v>
                </c:pt>
                <c:pt idx="9">
                  <c:v>5.56</c:v>
                </c:pt>
                <c:pt idx="10">
                  <c:v>5.08</c:v>
                </c:pt>
                <c:pt idx="11">
                  <c:v>4.96</c:v>
                </c:pt>
                <c:pt idx="12">
                  <c:v>4.1399999999999997</c:v>
                </c:pt>
                <c:pt idx="13">
                  <c:v>4.13</c:v>
                </c:pt>
                <c:pt idx="14">
                  <c:v>3.39</c:v>
                </c:pt>
                <c:pt idx="15">
                  <c:v>3.8</c:v>
                </c:pt>
                <c:pt idx="16">
                  <c:v>4.3</c:v>
                </c:pt>
                <c:pt idx="17">
                  <c:v>4.3599999999999977</c:v>
                </c:pt>
                <c:pt idx="18">
                  <c:v>3.94</c:v>
                </c:pt>
                <c:pt idx="19">
                  <c:v>3.23</c:v>
                </c:pt>
                <c:pt idx="20">
                  <c:v>3.32</c:v>
                </c:pt>
                <c:pt idx="21">
                  <c:v>2.37</c:v>
                </c:pt>
                <c:pt idx="22">
                  <c:v>2.0099999999999998</c:v>
                </c:pt>
                <c:pt idx="23">
                  <c:v>1.49</c:v>
                </c:pt>
                <c:pt idx="24">
                  <c:v>0.75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B08-467B-9B90-81D3C6444109}"/>
            </c:ext>
          </c:extLst>
        </c:ser>
        <c:ser>
          <c:idx val="3"/>
          <c:order val="2"/>
          <c:tx>
            <c:v>Germany</c:v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'[Schweiz_final.xlsx]Data - SELECTED'!$B$44:$Z$44</c:f>
              <c:numCache>
                <c:formatCode>General</c:formatCode>
                <c:ptCount val="2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numCache>
            </c:numRef>
          </c:cat>
          <c:val>
            <c:numRef>
              <c:f>'[Schweiz_final.xlsx]Data - SELECTED'!$B$60:$Z$60</c:f>
              <c:numCache>
                <c:formatCode>#,##0.00</c:formatCode>
                <c:ptCount val="25"/>
                <c:pt idx="0">
                  <c:v>8.4499999999999993</c:v>
                </c:pt>
                <c:pt idx="1">
                  <c:v>7.84</c:v>
                </c:pt>
                <c:pt idx="2">
                  <c:v>6.51</c:v>
                </c:pt>
                <c:pt idx="3">
                  <c:v>6.87</c:v>
                </c:pt>
                <c:pt idx="4">
                  <c:v>6.85</c:v>
                </c:pt>
                <c:pt idx="5">
                  <c:v>6.22</c:v>
                </c:pt>
                <c:pt idx="6">
                  <c:v>5.64</c:v>
                </c:pt>
                <c:pt idx="7">
                  <c:v>4.57</c:v>
                </c:pt>
                <c:pt idx="8">
                  <c:v>4.49</c:v>
                </c:pt>
                <c:pt idx="9">
                  <c:v>5.26</c:v>
                </c:pt>
                <c:pt idx="10">
                  <c:v>4.8</c:v>
                </c:pt>
                <c:pt idx="11">
                  <c:v>4.78</c:v>
                </c:pt>
                <c:pt idx="12">
                  <c:v>4.07</c:v>
                </c:pt>
                <c:pt idx="13">
                  <c:v>4.04</c:v>
                </c:pt>
                <c:pt idx="14">
                  <c:v>3.35</c:v>
                </c:pt>
                <c:pt idx="15">
                  <c:v>3.76</c:v>
                </c:pt>
                <c:pt idx="16">
                  <c:v>4.22</c:v>
                </c:pt>
                <c:pt idx="17">
                  <c:v>3.98</c:v>
                </c:pt>
                <c:pt idx="18">
                  <c:v>3.22</c:v>
                </c:pt>
                <c:pt idx="19">
                  <c:v>2.74</c:v>
                </c:pt>
                <c:pt idx="20">
                  <c:v>2.61</c:v>
                </c:pt>
                <c:pt idx="21">
                  <c:v>1.5</c:v>
                </c:pt>
                <c:pt idx="22">
                  <c:v>1.57</c:v>
                </c:pt>
                <c:pt idx="23">
                  <c:v>1.1599999999999999</c:v>
                </c:pt>
                <c:pt idx="24">
                  <c:v>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B08-467B-9B90-81D3C6444109}"/>
            </c:ext>
          </c:extLst>
        </c:ser>
        <c:ser>
          <c:idx val="0"/>
          <c:order val="3"/>
          <c:tx>
            <c:v>France</c:v>
          </c:tx>
          <c:spPr>
            <a:ln w="3810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'[Schweiz_final.xlsx]Data - SELECTED'!$B$44:$Z$44</c:f>
              <c:numCache>
                <c:formatCode>General</c:formatCode>
                <c:ptCount val="2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numCache>
            </c:numRef>
          </c:cat>
          <c:val>
            <c:numRef>
              <c:f>'[Schweiz_final.xlsx]Data - SELECTED'!$B$61:$Z$61</c:f>
              <c:numCache>
                <c:formatCode>#,##0.00</c:formatCode>
                <c:ptCount val="25"/>
                <c:pt idx="0">
                  <c:v>9.0500000000000007</c:v>
                </c:pt>
                <c:pt idx="1">
                  <c:v>8.59</c:v>
                </c:pt>
                <c:pt idx="2">
                  <c:v>6.78</c:v>
                </c:pt>
                <c:pt idx="3">
                  <c:v>7.22</c:v>
                </c:pt>
                <c:pt idx="4">
                  <c:v>7.54</c:v>
                </c:pt>
                <c:pt idx="5">
                  <c:v>6.31</c:v>
                </c:pt>
                <c:pt idx="6">
                  <c:v>5.58</c:v>
                </c:pt>
                <c:pt idx="7">
                  <c:v>4.6399999999999997</c:v>
                </c:pt>
                <c:pt idx="8">
                  <c:v>4.6099999999999977</c:v>
                </c:pt>
                <c:pt idx="9">
                  <c:v>5.39</c:v>
                </c:pt>
                <c:pt idx="10">
                  <c:v>4.9400000000000004</c:v>
                </c:pt>
                <c:pt idx="11">
                  <c:v>4.8599999999999977</c:v>
                </c:pt>
                <c:pt idx="12">
                  <c:v>4.13</c:v>
                </c:pt>
                <c:pt idx="13">
                  <c:v>4.0999999999999996</c:v>
                </c:pt>
                <c:pt idx="14">
                  <c:v>3.41</c:v>
                </c:pt>
                <c:pt idx="15">
                  <c:v>3.8</c:v>
                </c:pt>
                <c:pt idx="16">
                  <c:v>4.3</c:v>
                </c:pt>
                <c:pt idx="17">
                  <c:v>4.2300000000000004</c:v>
                </c:pt>
                <c:pt idx="18">
                  <c:v>3.65</c:v>
                </c:pt>
                <c:pt idx="19">
                  <c:v>3.12</c:v>
                </c:pt>
                <c:pt idx="20">
                  <c:v>3.32</c:v>
                </c:pt>
                <c:pt idx="21">
                  <c:v>2.54</c:v>
                </c:pt>
                <c:pt idx="22">
                  <c:v>2.2000000000000002</c:v>
                </c:pt>
                <c:pt idx="23">
                  <c:v>1.67</c:v>
                </c:pt>
                <c:pt idx="24">
                  <c:v>0.84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B08-467B-9B90-81D3C64441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43891816"/>
        <c:axId val="2143880232"/>
      </c:lineChart>
      <c:dateAx>
        <c:axId val="21438918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orbel" panose="020B0503020204020204" pitchFamily="34" charset="0"/>
                    <a:ea typeface="Arial"/>
                    <a:cs typeface="Arial"/>
                  </a:defRPr>
                </a:pPr>
                <a:r>
                  <a:rPr lang="de-DE" b="0">
                    <a:latin typeface="Corbel" panose="020B0503020204020204" pitchFamily="34" charset="0"/>
                  </a:rPr>
                  <a:t>Jahre</a:t>
                </a:r>
              </a:p>
            </c:rich>
          </c:tx>
          <c:layout>
            <c:manualLayout>
              <c:xMode val="edge"/>
              <c:yMode val="edge"/>
              <c:x val="0.50427145058064204"/>
              <c:y val="0.8540476483913179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0"/>
        <c:majorTickMark val="none"/>
        <c:minorTickMark val="none"/>
        <c:tickLblPos val="low"/>
        <c:spPr>
          <a:ln w="25400">
            <a:noFill/>
            <a:prstDash val="solid"/>
          </a:ln>
        </c:spPr>
        <c:txPr>
          <a:bodyPr rot="-54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ea typeface="Arial"/>
                <a:cs typeface="Arial"/>
              </a:defRPr>
            </a:pPr>
            <a:endParaRPr lang="de-DE"/>
          </a:p>
        </c:txPr>
        <c:crossAx val="2143880232"/>
        <c:crossesAt val="100"/>
        <c:auto val="1"/>
        <c:lblOffset val="100"/>
        <c:baseTimeUnit val="months"/>
        <c:majorTimeUnit val="months"/>
        <c:minorUnit val="1"/>
        <c:minorTimeUnit val="months"/>
      </c:dateAx>
      <c:valAx>
        <c:axId val="214388023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orbel" panose="020B0503020204020204" pitchFamily="34" charset="0"/>
                    <a:ea typeface="Arial"/>
                    <a:cs typeface="Arial"/>
                  </a:defRPr>
                </a:pPr>
                <a:r>
                  <a:rPr lang="de-DE" b="0">
                    <a:latin typeface="Corbel" panose="020B0503020204020204" pitchFamily="34" charset="0"/>
                  </a:rPr>
                  <a:t>In %</a:t>
                </a:r>
              </a:p>
            </c:rich>
          </c:tx>
          <c:layout>
            <c:manualLayout>
              <c:xMode val="edge"/>
              <c:yMode val="edge"/>
              <c:x val="1.31156963043853E-2"/>
              <c:y val="0.45975025849041601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ea typeface="Arial"/>
                <a:cs typeface="Arial"/>
              </a:defRPr>
            </a:pPr>
            <a:endParaRPr lang="de-DE"/>
          </a:p>
        </c:txPr>
        <c:crossAx val="2143891816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chemeClr val="bg1"/>
    </a:solidFill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ea typeface="Arial"/>
                <a:cs typeface="Arial"/>
              </a:defRPr>
            </a:pPr>
            <a:r>
              <a:rPr lang="en-GB" sz="22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cs typeface="Arial"/>
              </a:rPr>
              <a:t>Lohnstückkosten in nationaler Währung</a:t>
            </a:r>
            <a:r>
              <a:rPr lang="en-GB" sz="2200" b="0" i="0" u="none" strike="noStrike" baseline="30000">
                <a:solidFill>
                  <a:srgbClr val="000000"/>
                </a:solidFill>
                <a:latin typeface="Corbel" panose="020B0503020204020204" pitchFamily="34" charset="0"/>
                <a:cs typeface="Arial"/>
              </a:rPr>
              <a:t>1</a:t>
            </a:r>
          </a:p>
        </c:rich>
      </c:tx>
      <c:layout>
        <c:manualLayout>
          <c:xMode val="edge"/>
          <c:yMode val="edge"/>
          <c:x val="0.214915799758607"/>
          <c:y val="5.185008439601619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6324566688824295E-2"/>
          <c:y val="0.16055053340511699"/>
          <c:w val="0.86402266288952201"/>
          <c:h val="0.60930918988661498"/>
        </c:manualLayout>
      </c:layout>
      <c:lineChart>
        <c:grouping val="standard"/>
        <c:varyColors val="0"/>
        <c:ser>
          <c:idx val="1"/>
          <c:order val="0"/>
          <c:tx>
            <c:strRef>
              <c:f>'[Schweiz_final.xlsx]Data - SELECTED'!$A$4</c:f>
              <c:strCache>
                <c:ptCount val="1"/>
                <c:pt idx="0">
                  <c:v>Switzerland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'[Schweiz_final.xlsx]Data - SELECTED'!$B$79:$Z$79</c:f>
              <c:numCache>
                <c:formatCode>General</c:formatCode>
                <c:ptCount val="2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numCache>
            </c:numRef>
          </c:cat>
          <c:val>
            <c:numRef>
              <c:f>'[Schweiz_final.xlsx]Data - SELECTED'!$B$89:$Z$89</c:f>
              <c:numCache>
                <c:formatCode>#,##0.00</c:formatCode>
                <c:ptCount val="25"/>
                <c:pt idx="0">
                  <c:v>100</c:v>
                </c:pt>
                <c:pt idx="1">
                  <c:v>103.15303179463869</c:v>
                </c:pt>
                <c:pt idx="2">
                  <c:v>105.524744652888</c:v>
                </c:pt>
                <c:pt idx="3">
                  <c:v>104.83964541983561</c:v>
                </c:pt>
                <c:pt idx="4">
                  <c:v>106.7062162253974</c:v>
                </c:pt>
                <c:pt idx="5">
                  <c:v>107.301233215067</c:v>
                </c:pt>
                <c:pt idx="6">
                  <c:v>107.2134323723274</c:v>
                </c:pt>
                <c:pt idx="7">
                  <c:v>105.9291238899086</c:v>
                </c:pt>
                <c:pt idx="8">
                  <c:v>106.2645495381642</c:v>
                </c:pt>
                <c:pt idx="9">
                  <c:v>105.82584168905569</c:v>
                </c:pt>
                <c:pt idx="10">
                  <c:v>110.0334108090734</c:v>
                </c:pt>
                <c:pt idx="11">
                  <c:v>112.23011333737399</c:v>
                </c:pt>
                <c:pt idx="12">
                  <c:v>111.9809537089867</c:v>
                </c:pt>
                <c:pt idx="13">
                  <c:v>108.76104138958939</c:v>
                </c:pt>
                <c:pt idx="14">
                  <c:v>108.91993275973969</c:v>
                </c:pt>
                <c:pt idx="15">
                  <c:v>108.9439623303185</c:v>
                </c:pt>
                <c:pt idx="16">
                  <c:v>110.639662409116</c:v>
                </c:pt>
                <c:pt idx="17">
                  <c:v>112.9517814881836</c:v>
                </c:pt>
                <c:pt idx="18">
                  <c:v>117.04734184956421</c:v>
                </c:pt>
                <c:pt idx="19">
                  <c:v>114.4706795419563</c:v>
                </c:pt>
                <c:pt idx="20">
                  <c:v>116.86501707213419</c:v>
                </c:pt>
                <c:pt idx="21">
                  <c:v>118.2114275007941</c:v>
                </c:pt>
                <c:pt idx="22">
                  <c:v>118.981754619122</c:v>
                </c:pt>
                <c:pt idx="23">
                  <c:v>118.78309075477689</c:v>
                </c:pt>
                <c:pt idx="24">
                  <c:v>116.66712428228659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598-4023-8FBC-676192C88D90}"/>
            </c:ext>
          </c:extLst>
        </c:ser>
        <c:ser>
          <c:idx val="2"/>
          <c:order val="1"/>
          <c:tx>
            <c:strRef>
              <c:f>'[Schweiz_final.xlsx]Data - SELECTED'!$A$5</c:f>
              <c:strCache>
                <c:ptCount val="1"/>
                <c:pt idx="0">
                  <c:v>Austria</c:v>
                </c:pt>
              </c:strCache>
            </c:strRef>
          </c:tx>
          <c:spPr>
            <a:ln w="38100">
              <a:solidFill>
                <a:srgbClr val="FF9900"/>
              </a:solidFill>
            </a:ln>
          </c:spPr>
          <c:marker>
            <c:symbol val="none"/>
          </c:marker>
          <c:cat>
            <c:numRef>
              <c:f>'[Schweiz_final.xlsx]Data - SELECTED'!$B$79:$Z$79</c:f>
              <c:numCache>
                <c:formatCode>General</c:formatCode>
                <c:ptCount val="2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numCache>
            </c:numRef>
          </c:cat>
          <c:val>
            <c:numRef>
              <c:f>'[Schweiz_final.xlsx]Data - SELECTED'!$B$90:$Z$90</c:f>
              <c:numCache>
                <c:formatCode>#,##0.00</c:formatCode>
                <c:ptCount val="25"/>
                <c:pt idx="0">
                  <c:v>100</c:v>
                </c:pt>
                <c:pt idx="1">
                  <c:v>104.4073121745774</c:v>
                </c:pt>
                <c:pt idx="2">
                  <c:v>108.0856959892422</c:v>
                </c:pt>
                <c:pt idx="3">
                  <c:v>109.847523886632</c:v>
                </c:pt>
                <c:pt idx="4">
                  <c:v>110.3286928228998</c:v>
                </c:pt>
                <c:pt idx="5">
                  <c:v>109.6584624426212</c:v>
                </c:pt>
                <c:pt idx="6">
                  <c:v>108.9912804055961</c:v>
                </c:pt>
                <c:pt idx="7">
                  <c:v>109.1345475931904</c:v>
                </c:pt>
                <c:pt idx="8">
                  <c:v>109.0373346080886</c:v>
                </c:pt>
                <c:pt idx="9">
                  <c:v>109.0356883252076</c:v>
                </c:pt>
                <c:pt idx="10">
                  <c:v>109.98083057460489</c:v>
                </c:pt>
                <c:pt idx="11">
                  <c:v>110.3308638164457</c:v>
                </c:pt>
                <c:pt idx="12">
                  <c:v>112.1180330325753</c:v>
                </c:pt>
                <c:pt idx="13">
                  <c:v>112.1044656226443</c:v>
                </c:pt>
                <c:pt idx="14">
                  <c:v>113.37774363684051</c:v>
                </c:pt>
                <c:pt idx="15">
                  <c:v>115.0575839078132</c:v>
                </c:pt>
                <c:pt idx="16">
                  <c:v>116.41387119990711</c:v>
                </c:pt>
                <c:pt idx="17">
                  <c:v>120.68106711374141</c:v>
                </c:pt>
                <c:pt idx="18">
                  <c:v>126.93415226948029</c:v>
                </c:pt>
                <c:pt idx="19">
                  <c:v>126.8029639518232</c:v>
                </c:pt>
                <c:pt idx="20">
                  <c:v>127.82219476380121</c:v>
                </c:pt>
                <c:pt idx="21">
                  <c:v>131.68475392386651</c:v>
                </c:pt>
                <c:pt idx="22">
                  <c:v>134.74223650089539</c:v>
                </c:pt>
                <c:pt idx="23">
                  <c:v>137.80851413150361</c:v>
                </c:pt>
                <c:pt idx="24">
                  <c:v>140.28902318768331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598-4023-8FBC-676192C88D90}"/>
            </c:ext>
          </c:extLst>
        </c:ser>
        <c:ser>
          <c:idx val="3"/>
          <c:order val="2"/>
          <c:tx>
            <c:v>Germany</c:v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'[Schweiz_final.xlsx]Data - SELECTED'!$B$79:$Z$79</c:f>
              <c:numCache>
                <c:formatCode>General</c:formatCode>
                <c:ptCount val="2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numCache>
            </c:numRef>
          </c:cat>
          <c:val>
            <c:numRef>
              <c:f>'[Schweiz_final.xlsx]Data - SELECTED'!$B$91:$Z$91</c:f>
              <c:numCache>
                <c:formatCode>#,##0.00</c:formatCode>
                <c:ptCount val="25"/>
                <c:pt idx="0">
                  <c:v>100</c:v>
                </c:pt>
                <c:pt idx="1">
                  <c:v>106.7809576885286</c:v>
                </c:pt>
                <c:pt idx="2">
                  <c:v>110.78008505030211</c:v>
                </c:pt>
                <c:pt idx="3">
                  <c:v>111.2865576081314</c:v>
                </c:pt>
                <c:pt idx="4">
                  <c:v>113.6550803012976</c:v>
                </c:pt>
                <c:pt idx="5">
                  <c:v>113.9481087924367</c:v>
                </c:pt>
                <c:pt idx="6">
                  <c:v>112.57417164122</c:v>
                </c:pt>
                <c:pt idx="7">
                  <c:v>112.7481837243508</c:v>
                </c:pt>
                <c:pt idx="8">
                  <c:v>113.6163827973923</c:v>
                </c:pt>
                <c:pt idx="9">
                  <c:v>114.3811086040311</c:v>
                </c:pt>
                <c:pt idx="10">
                  <c:v>114.2896305895293</c:v>
                </c:pt>
                <c:pt idx="11">
                  <c:v>115.2092258313308</c:v>
                </c:pt>
                <c:pt idx="12">
                  <c:v>116.5320889645903</c:v>
                </c:pt>
                <c:pt idx="13">
                  <c:v>115.8060783106438</c:v>
                </c:pt>
                <c:pt idx="14">
                  <c:v>115.2419736390393</c:v>
                </c:pt>
                <c:pt idx="15">
                  <c:v>113.13570684285639</c:v>
                </c:pt>
                <c:pt idx="16">
                  <c:v>112.444639699126</c:v>
                </c:pt>
                <c:pt idx="17">
                  <c:v>115.08303688377799</c:v>
                </c:pt>
                <c:pt idx="18">
                  <c:v>122.2917678044405</c:v>
                </c:pt>
                <c:pt idx="19">
                  <c:v>120.8821023763991</c:v>
                </c:pt>
                <c:pt idx="20">
                  <c:v>121.6948485982069</c:v>
                </c:pt>
                <c:pt idx="21">
                  <c:v>125.7213932296205</c:v>
                </c:pt>
                <c:pt idx="22">
                  <c:v>128.43796499076129</c:v>
                </c:pt>
                <c:pt idx="23">
                  <c:v>130.88740338297009</c:v>
                </c:pt>
                <c:pt idx="24">
                  <c:v>133.22412102794419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598-4023-8FBC-676192C88D90}"/>
            </c:ext>
          </c:extLst>
        </c:ser>
        <c:ser>
          <c:idx val="0"/>
          <c:order val="3"/>
          <c:tx>
            <c:v>France</c:v>
          </c:tx>
          <c:spPr>
            <a:ln w="3810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'[Schweiz_final.xlsx]Data - SELECTED'!$B$79:$Z$79</c:f>
              <c:numCache>
                <c:formatCode>General</c:formatCode>
                <c:ptCount val="2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numCache>
            </c:numRef>
          </c:cat>
          <c:val>
            <c:numRef>
              <c:f>'[Schweiz_final.xlsx]Data - SELECTED'!$B$92:$Z$92</c:f>
              <c:numCache>
                <c:formatCode>#,##0.00</c:formatCode>
                <c:ptCount val="25"/>
                <c:pt idx="0">
                  <c:v>100</c:v>
                </c:pt>
                <c:pt idx="1">
                  <c:v>101.6410080611622</c:v>
                </c:pt>
                <c:pt idx="2">
                  <c:v>103.43190711925411</c:v>
                </c:pt>
                <c:pt idx="3">
                  <c:v>102.61111041703219</c:v>
                </c:pt>
                <c:pt idx="4">
                  <c:v>103.6152529672181</c:v>
                </c:pt>
                <c:pt idx="5">
                  <c:v>104.6725764370328</c:v>
                </c:pt>
                <c:pt idx="6">
                  <c:v>104.5447019256014</c:v>
                </c:pt>
                <c:pt idx="7">
                  <c:v>104.35872817374781</c:v>
                </c:pt>
                <c:pt idx="8">
                  <c:v>105.1700569483876</c:v>
                </c:pt>
                <c:pt idx="9">
                  <c:v>106.41626063463239</c:v>
                </c:pt>
                <c:pt idx="10">
                  <c:v>108.7350094598138</c:v>
                </c:pt>
                <c:pt idx="11">
                  <c:v>111.8079239764926</c:v>
                </c:pt>
                <c:pt idx="12">
                  <c:v>114.0935573974805</c:v>
                </c:pt>
                <c:pt idx="13">
                  <c:v>114.9865538416794</c:v>
                </c:pt>
                <c:pt idx="14">
                  <c:v>117.3802289587493</c:v>
                </c:pt>
                <c:pt idx="15">
                  <c:v>119.5919417546433</c:v>
                </c:pt>
                <c:pt idx="16">
                  <c:v>121.4964025050153</c:v>
                </c:pt>
                <c:pt idx="17">
                  <c:v>125.0109853124488</c:v>
                </c:pt>
                <c:pt idx="18">
                  <c:v>129.4184267209647</c:v>
                </c:pt>
                <c:pt idx="19">
                  <c:v>130.65698253139399</c:v>
                </c:pt>
                <c:pt idx="20">
                  <c:v>131.92330412652399</c:v>
                </c:pt>
                <c:pt idx="21">
                  <c:v>134.93414181226149</c:v>
                </c:pt>
                <c:pt idx="22">
                  <c:v>136.19161792967421</c:v>
                </c:pt>
                <c:pt idx="23">
                  <c:v>138.26232388082241</c:v>
                </c:pt>
                <c:pt idx="24">
                  <c:v>138.40137387594069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598-4023-8FBC-676192C88D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111538376"/>
        <c:axId val="-2111692296"/>
      </c:lineChart>
      <c:dateAx>
        <c:axId val="-21115383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orbel" panose="020B0503020204020204" pitchFamily="34" charset="0"/>
                    <a:ea typeface="Arial"/>
                    <a:cs typeface="Arial"/>
                  </a:defRPr>
                </a:pPr>
                <a:r>
                  <a:rPr lang="de-DE" b="0">
                    <a:latin typeface="Corbel" panose="020B0503020204020204" pitchFamily="34" charset="0"/>
                  </a:rPr>
                  <a:t>Jahre</a:t>
                </a:r>
              </a:p>
            </c:rich>
          </c:tx>
          <c:layout>
            <c:manualLayout>
              <c:xMode val="edge"/>
              <c:yMode val="edge"/>
              <c:x val="0.51122959994964101"/>
              <c:y val="0.8562998312079680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0"/>
        <c:majorTickMark val="none"/>
        <c:minorTickMark val="none"/>
        <c:tickLblPos val="low"/>
        <c:spPr>
          <a:ln w="25400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ea typeface="Arial"/>
                <a:cs typeface="Arial"/>
              </a:defRPr>
            </a:pPr>
            <a:endParaRPr lang="de-DE"/>
          </a:p>
        </c:txPr>
        <c:crossAx val="-2111692296"/>
        <c:crossesAt val="100"/>
        <c:auto val="1"/>
        <c:lblOffset val="100"/>
        <c:baseTimeUnit val="months"/>
        <c:majorTimeUnit val="months"/>
        <c:minorUnit val="1"/>
        <c:minorTimeUnit val="months"/>
      </c:dateAx>
      <c:valAx>
        <c:axId val="-2111692296"/>
        <c:scaling>
          <c:orientation val="minMax"/>
          <c:min val="9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orbel" panose="020B0503020204020204" pitchFamily="34" charset="0"/>
                    <a:ea typeface="Arial"/>
                    <a:cs typeface="Arial"/>
                  </a:defRPr>
                </a:pPr>
                <a:r>
                  <a:rPr lang="de-DE" b="0">
                    <a:latin typeface="Corbel" panose="020B0503020204020204" pitchFamily="34" charset="0"/>
                  </a:rPr>
                  <a:t>Index 1991 = 100</a:t>
                </a:r>
              </a:p>
            </c:rich>
          </c:tx>
          <c:layout>
            <c:manualLayout>
              <c:xMode val="edge"/>
              <c:yMode val="edge"/>
              <c:x val="1.5858324146667602E-2"/>
              <c:y val="0.34524779687801299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ea typeface="Arial"/>
                <a:cs typeface="Arial"/>
              </a:defRPr>
            </a:pPr>
            <a:endParaRPr lang="de-DE"/>
          </a:p>
        </c:txPr>
        <c:crossAx val="-2111538376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chemeClr val="bg1"/>
    </a:solidFill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ea typeface="Arial"/>
                <a:cs typeface="Arial"/>
              </a:defRPr>
            </a:pPr>
            <a:r>
              <a:rPr lang="en-GB" sz="22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cs typeface="Arial"/>
              </a:rPr>
              <a:t>Lohnstückkosten in internationaler Währung</a:t>
            </a:r>
            <a:r>
              <a:rPr lang="en-GB" sz="2200" b="0" i="0" u="none" strike="noStrike" baseline="30000">
                <a:solidFill>
                  <a:srgbClr val="000000"/>
                </a:solidFill>
                <a:latin typeface="Corbel" panose="020B0503020204020204" pitchFamily="34" charset="0"/>
                <a:cs typeface="Arial"/>
              </a:rPr>
              <a:t>1</a:t>
            </a:r>
          </a:p>
        </c:rich>
      </c:tx>
      <c:layout>
        <c:manualLayout>
          <c:xMode val="edge"/>
          <c:yMode val="edge"/>
          <c:x val="0.17320568505579201"/>
          <c:y val="5.185008439601619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6324566688824295E-2"/>
          <c:y val="0.16055053340511699"/>
          <c:w val="0.86402266288952201"/>
          <c:h val="0.60930918988661498"/>
        </c:manualLayout>
      </c:layout>
      <c:lineChart>
        <c:grouping val="standard"/>
        <c:varyColors val="0"/>
        <c:ser>
          <c:idx val="1"/>
          <c:order val="0"/>
          <c:tx>
            <c:strRef>
              <c:f>'[Schweiz_final.xlsx]Data - SELECTED'!$A$4</c:f>
              <c:strCache>
                <c:ptCount val="1"/>
                <c:pt idx="0">
                  <c:v>Switzerland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'[Schweiz_final.xlsx]Data - SELECTED'!$B$88:$Z$88</c:f>
              <c:numCache>
                <c:formatCode>General</c:formatCode>
                <c:ptCount val="2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numCache>
            </c:numRef>
          </c:cat>
          <c:val>
            <c:numRef>
              <c:f>'[Schweiz_final.xlsx]Data - SELECTED'!$B$97:$Z$97</c:f>
              <c:numCache>
                <c:formatCode>#,##0.00</c:formatCode>
                <c:ptCount val="25"/>
                <c:pt idx="0">
                  <c:v>100</c:v>
                </c:pt>
                <c:pt idx="1">
                  <c:v>100.5818102138044</c:v>
                </c:pt>
                <c:pt idx="2">
                  <c:v>108.10219329703099</c:v>
                </c:pt>
                <c:pt idx="3">
                  <c:v>114.6150139226928</c:v>
                </c:pt>
                <c:pt idx="4">
                  <c:v>122.35656257014109</c:v>
                </c:pt>
                <c:pt idx="5">
                  <c:v>121.2998730163353</c:v>
                </c:pt>
                <c:pt idx="6">
                  <c:v>115.5902970091221</c:v>
                </c:pt>
                <c:pt idx="7">
                  <c:v>115.75252978359801</c:v>
                </c:pt>
                <c:pt idx="8">
                  <c:v>117.69265571724161</c:v>
                </c:pt>
                <c:pt idx="9">
                  <c:v>120.40308809952531</c:v>
                </c:pt>
                <c:pt idx="10">
                  <c:v>129.1137907421321</c:v>
                </c:pt>
                <c:pt idx="11">
                  <c:v>135.59564297956041</c:v>
                </c:pt>
                <c:pt idx="12">
                  <c:v>130.47629443426001</c:v>
                </c:pt>
                <c:pt idx="13">
                  <c:v>124.8677029152351</c:v>
                </c:pt>
                <c:pt idx="14">
                  <c:v>124.6899278130246</c:v>
                </c:pt>
                <c:pt idx="15">
                  <c:v>122.7671015915281</c:v>
                </c:pt>
                <c:pt idx="16">
                  <c:v>119.37720157284021</c:v>
                </c:pt>
                <c:pt idx="17">
                  <c:v>126.11948786167039</c:v>
                </c:pt>
                <c:pt idx="18">
                  <c:v>137.38939419594749</c:v>
                </c:pt>
                <c:pt idx="19">
                  <c:v>146.98765578117391</c:v>
                </c:pt>
                <c:pt idx="20">
                  <c:v>168.04847454160361</c:v>
                </c:pt>
                <c:pt idx="21">
                  <c:v>173.838980188238</c:v>
                </c:pt>
                <c:pt idx="22">
                  <c:v>171.30717631849419</c:v>
                </c:pt>
                <c:pt idx="23">
                  <c:v>173.3354311999517</c:v>
                </c:pt>
                <c:pt idx="24">
                  <c:v>193.6463764127592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F5C-4C38-B27F-DDE40F03348C}"/>
            </c:ext>
          </c:extLst>
        </c:ser>
        <c:ser>
          <c:idx val="2"/>
          <c:order val="1"/>
          <c:tx>
            <c:strRef>
              <c:f>'[Schweiz_final.xlsx]Data - SELECTED'!$A$5</c:f>
              <c:strCache>
                <c:ptCount val="1"/>
                <c:pt idx="0">
                  <c:v>Austria</c:v>
                </c:pt>
              </c:strCache>
            </c:strRef>
          </c:tx>
          <c:spPr>
            <a:ln w="38100">
              <a:solidFill>
                <a:srgbClr val="FF9900"/>
              </a:solidFill>
            </a:ln>
          </c:spPr>
          <c:marker>
            <c:symbol val="none"/>
          </c:marker>
          <c:cat>
            <c:numRef>
              <c:f>'[Schweiz_final.xlsx]Data - SELECTED'!$B$88:$Z$88</c:f>
              <c:numCache>
                <c:formatCode>General</c:formatCode>
                <c:ptCount val="2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numCache>
            </c:numRef>
          </c:cat>
          <c:val>
            <c:numRef>
              <c:f>'[Schweiz_final.xlsx]Data - SELECTED'!$B$98:$Z$98</c:f>
              <c:numCache>
                <c:formatCode>#,##0.00</c:formatCode>
                <c:ptCount val="25"/>
                <c:pt idx="0">
                  <c:v>100</c:v>
                </c:pt>
                <c:pt idx="1">
                  <c:v>105.9789041275089</c:v>
                </c:pt>
                <c:pt idx="2">
                  <c:v>114.488899643933</c:v>
                </c:pt>
                <c:pt idx="3">
                  <c:v>117.07869009794911</c:v>
                </c:pt>
                <c:pt idx="4">
                  <c:v>120.7778805681797</c:v>
                </c:pt>
                <c:pt idx="5">
                  <c:v>117.7915296593722</c:v>
                </c:pt>
                <c:pt idx="6">
                  <c:v>113.77620583147321</c:v>
                </c:pt>
                <c:pt idx="7">
                  <c:v>113.67496070246899</c:v>
                </c:pt>
                <c:pt idx="8">
                  <c:v>114.3512039758668</c:v>
                </c:pt>
                <c:pt idx="9">
                  <c:v>114.3494774623731</c:v>
                </c:pt>
                <c:pt idx="10">
                  <c:v>115.3406806547062</c:v>
                </c:pt>
                <c:pt idx="11">
                  <c:v>115.7077725574929</c:v>
                </c:pt>
                <c:pt idx="12">
                  <c:v>117.5820383977904</c:v>
                </c:pt>
                <c:pt idx="13">
                  <c:v>117.56780978824111</c:v>
                </c:pt>
                <c:pt idx="14">
                  <c:v>118.90314024585609</c:v>
                </c:pt>
                <c:pt idx="15">
                  <c:v>120.6648465289682</c:v>
                </c:pt>
                <c:pt idx="16">
                  <c:v>122.08723167205289</c:v>
                </c:pt>
                <c:pt idx="17">
                  <c:v>126.5623868297035</c:v>
                </c:pt>
                <c:pt idx="18">
                  <c:v>133.12021235517551</c:v>
                </c:pt>
                <c:pt idx="19">
                  <c:v>132.98263065322379</c:v>
                </c:pt>
                <c:pt idx="20">
                  <c:v>134.05153306997761</c:v>
                </c:pt>
                <c:pt idx="21">
                  <c:v>138.1023317433775</c:v>
                </c:pt>
                <c:pt idx="22">
                  <c:v>141.3088189073853</c:v>
                </c:pt>
                <c:pt idx="23">
                  <c:v>144.5245297466553</c:v>
                </c:pt>
                <c:pt idx="24">
                  <c:v>147.12592492993531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F5C-4C38-B27F-DDE40F03348C}"/>
            </c:ext>
          </c:extLst>
        </c:ser>
        <c:ser>
          <c:idx val="3"/>
          <c:order val="2"/>
          <c:tx>
            <c:v>Germany</c:v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'[Schweiz_final.xlsx]Data - SELECTED'!$B$88:$Z$88</c:f>
              <c:numCache>
                <c:formatCode>General</c:formatCode>
                <c:ptCount val="2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numCache>
            </c:numRef>
          </c:cat>
          <c:val>
            <c:numRef>
              <c:f>'[Schweiz_final.xlsx]Data - SELECTED'!$B$99:$Z$99</c:f>
              <c:numCache>
                <c:formatCode>#,##0.00</c:formatCode>
                <c:ptCount val="25"/>
                <c:pt idx="0">
                  <c:v>100</c:v>
                </c:pt>
                <c:pt idx="1">
                  <c:v>108.3903541793193</c:v>
                </c:pt>
                <c:pt idx="2">
                  <c:v>117.3231461416766</c:v>
                </c:pt>
                <c:pt idx="3">
                  <c:v>118.5858472424319</c:v>
                </c:pt>
                <c:pt idx="4">
                  <c:v>124.3918838411672</c:v>
                </c:pt>
                <c:pt idx="5">
                  <c:v>122.3751392000964</c:v>
                </c:pt>
                <c:pt idx="6">
                  <c:v>117.52441371502231</c:v>
                </c:pt>
                <c:pt idx="7">
                  <c:v>117.4221432140011</c:v>
                </c:pt>
                <c:pt idx="8">
                  <c:v>119.13097401291679</c:v>
                </c:pt>
                <c:pt idx="9">
                  <c:v>119.93281726786491</c:v>
                </c:pt>
                <c:pt idx="10">
                  <c:v>119.8368991907352</c:v>
                </c:pt>
                <c:pt idx="11">
                  <c:v>120.80112876886579</c:v>
                </c:pt>
                <c:pt idx="12">
                  <c:v>122.1881996267016</c:v>
                </c:pt>
                <c:pt idx="13">
                  <c:v>121.4269506393735</c:v>
                </c:pt>
                <c:pt idx="14">
                  <c:v>120.83546605485429</c:v>
                </c:pt>
                <c:pt idx="15">
                  <c:v>118.6269675198518</c:v>
                </c:pt>
                <c:pt idx="16">
                  <c:v>117.9023580936941</c:v>
                </c:pt>
                <c:pt idx="17">
                  <c:v>120.6688149963138</c:v>
                </c:pt>
                <c:pt idx="18">
                  <c:v>128.227435635619</c:v>
                </c:pt>
                <c:pt idx="19">
                  <c:v>126.74934936548669</c:v>
                </c:pt>
                <c:pt idx="20">
                  <c:v>127.60154379947031</c:v>
                </c:pt>
                <c:pt idx="21">
                  <c:v>131.82352457404019</c:v>
                </c:pt>
                <c:pt idx="22">
                  <c:v>134.671950407644</c:v>
                </c:pt>
                <c:pt idx="23">
                  <c:v>137.24027703681341</c:v>
                </c:pt>
                <c:pt idx="24">
                  <c:v>139.69041179893981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F5C-4C38-B27F-DDE40F03348C}"/>
            </c:ext>
          </c:extLst>
        </c:ser>
        <c:ser>
          <c:idx val="0"/>
          <c:order val="3"/>
          <c:tx>
            <c:v>France</c:v>
          </c:tx>
          <c:spPr>
            <a:ln w="3810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'[Schweiz_final.xlsx]Data - SELECTED'!$B$88:$Z$88</c:f>
              <c:numCache>
                <c:formatCode>General</c:formatCode>
                <c:ptCount val="2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numCache>
            </c:numRef>
          </c:cat>
          <c:val>
            <c:numRef>
              <c:f>'[Schweiz_final.xlsx]Data - SELECTED'!$B$100:$Z$100</c:f>
              <c:numCache>
                <c:formatCode>#,##0.00</c:formatCode>
                <c:ptCount val="25"/>
                <c:pt idx="0">
                  <c:v>100</c:v>
                </c:pt>
                <c:pt idx="1">
                  <c:v>103.4951681013025</c:v>
                </c:pt>
                <c:pt idx="2">
                  <c:v>108.7275519138132</c:v>
                </c:pt>
                <c:pt idx="3">
                  <c:v>108.7014150089408</c:v>
                </c:pt>
                <c:pt idx="4">
                  <c:v>110.733436333626</c:v>
                </c:pt>
                <c:pt idx="5">
                  <c:v>112.4157355565324</c:v>
                </c:pt>
                <c:pt idx="6">
                  <c:v>110.2476576778483</c:v>
                </c:pt>
                <c:pt idx="7">
                  <c:v>110.23808647559839</c:v>
                </c:pt>
                <c:pt idx="8">
                  <c:v>111.80374045606349</c:v>
                </c:pt>
                <c:pt idx="9">
                  <c:v>113.12854941343311</c:v>
                </c:pt>
                <c:pt idx="10">
                  <c:v>115.59355513231959</c:v>
                </c:pt>
                <c:pt idx="11">
                  <c:v>118.8602961328976</c:v>
                </c:pt>
                <c:pt idx="12">
                  <c:v>121.2900976675991</c:v>
                </c:pt>
                <c:pt idx="13">
                  <c:v>122.23942056018259</c:v>
                </c:pt>
                <c:pt idx="14">
                  <c:v>124.7840786053556</c:v>
                </c:pt>
                <c:pt idx="15">
                  <c:v>127.13529691378371</c:v>
                </c:pt>
                <c:pt idx="16">
                  <c:v>129.15988301387341</c:v>
                </c:pt>
                <c:pt idx="17">
                  <c:v>132.89615087770551</c:v>
                </c:pt>
                <c:pt idx="18">
                  <c:v>137.58159509644199</c:v>
                </c:pt>
                <c:pt idx="19">
                  <c:v>138.89827378225419</c:v>
                </c:pt>
                <c:pt idx="20">
                  <c:v>140.2444696013294</c:v>
                </c:pt>
                <c:pt idx="21">
                  <c:v>143.44521822635591</c:v>
                </c:pt>
                <c:pt idx="22">
                  <c:v>144.78201063229619</c:v>
                </c:pt>
                <c:pt idx="23">
                  <c:v>146.9833279790827</c:v>
                </c:pt>
                <c:pt idx="24">
                  <c:v>147.13114866127799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F5C-4C38-B27F-DDE40F0334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111747752"/>
        <c:axId val="-2111741448"/>
      </c:lineChart>
      <c:dateAx>
        <c:axId val="-21117477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orbel" panose="020B0503020204020204" pitchFamily="34" charset="0"/>
                    <a:ea typeface="Arial"/>
                    <a:cs typeface="Arial"/>
                  </a:defRPr>
                </a:pPr>
                <a:r>
                  <a:rPr lang="de-DE" b="0">
                    <a:latin typeface="Corbel" panose="020B0503020204020204" pitchFamily="34" charset="0"/>
                  </a:rPr>
                  <a:t>Jahre</a:t>
                </a:r>
              </a:p>
            </c:rich>
          </c:tx>
          <c:layout>
            <c:manualLayout>
              <c:xMode val="edge"/>
              <c:yMode val="edge"/>
              <c:x val="0.51122959994964101"/>
              <c:y val="0.8562998312079680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0"/>
        <c:majorTickMark val="none"/>
        <c:minorTickMark val="none"/>
        <c:tickLblPos val="low"/>
        <c:spPr>
          <a:ln w="25400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ea typeface="Arial"/>
                <a:cs typeface="Arial"/>
              </a:defRPr>
            </a:pPr>
            <a:endParaRPr lang="de-DE"/>
          </a:p>
        </c:txPr>
        <c:crossAx val="-2111741448"/>
        <c:crossesAt val="100"/>
        <c:auto val="1"/>
        <c:lblOffset val="100"/>
        <c:baseTimeUnit val="months"/>
        <c:majorTimeUnit val="months"/>
        <c:minorUnit val="1"/>
        <c:minorTimeUnit val="months"/>
      </c:dateAx>
      <c:valAx>
        <c:axId val="-2111741448"/>
        <c:scaling>
          <c:orientation val="minMax"/>
          <c:min val="9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orbel" panose="020B0503020204020204" pitchFamily="34" charset="0"/>
                    <a:ea typeface="Arial"/>
                    <a:cs typeface="Arial"/>
                  </a:defRPr>
                </a:pPr>
                <a:r>
                  <a:rPr lang="de-DE" b="0">
                    <a:latin typeface="Corbel" panose="020B0503020204020204" pitchFamily="34" charset="0"/>
                  </a:rPr>
                  <a:t>Index 1991 = 100</a:t>
                </a:r>
              </a:p>
            </c:rich>
          </c:tx>
          <c:layout>
            <c:manualLayout>
              <c:xMode val="edge"/>
              <c:yMode val="edge"/>
              <c:x val="2.41622853696907E-2"/>
              <c:y val="0.36061199723262899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ea typeface="Arial"/>
                <a:cs typeface="Arial"/>
              </a:defRPr>
            </a:pPr>
            <a:endParaRPr lang="de-DE"/>
          </a:p>
        </c:txPr>
        <c:crossAx val="-2111747752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chemeClr val="bg1"/>
    </a:solidFill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ea typeface="Arial"/>
                <a:cs typeface="Arial"/>
              </a:defRPr>
            </a:pPr>
            <a:r>
              <a:rPr lang="en-GB" sz="22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cs typeface="Arial"/>
              </a:rPr>
              <a:t>Realer effektiver Wechselkurs</a:t>
            </a:r>
            <a:r>
              <a:rPr lang="en-GB" sz="2200" b="0" i="0" u="none" strike="noStrike" baseline="30000">
                <a:solidFill>
                  <a:srgbClr val="000000"/>
                </a:solidFill>
                <a:latin typeface="Corbel" panose="020B0503020204020204" pitchFamily="34" charset="0"/>
                <a:cs typeface="Arial"/>
              </a:rPr>
              <a:t>1</a:t>
            </a:r>
          </a:p>
        </c:rich>
      </c:tx>
      <c:layout>
        <c:manualLayout>
          <c:xMode val="edge"/>
          <c:yMode val="edge"/>
          <c:x val="0.29833602916423801"/>
          <c:y val="5.185003901539340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6324566688824295E-2"/>
          <c:y val="0.16055053340511699"/>
          <c:w val="0.86402266288952201"/>
          <c:h val="0.60930918988661498"/>
        </c:manualLayout>
      </c:layout>
      <c:lineChart>
        <c:grouping val="standard"/>
        <c:varyColors val="0"/>
        <c:ser>
          <c:idx val="1"/>
          <c:order val="0"/>
          <c:tx>
            <c:strRef>
              <c:f>'[Schweiz_final.xlsx]Data - SELECTED'!$A$253</c:f>
              <c:strCache>
                <c:ptCount val="1"/>
                <c:pt idx="0">
                  <c:v>Switzerland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'[Schweiz_final.xlsx]Data - SELECTED'!$F$252:$Z$252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'[Schweiz_final.xlsx]Data - SELECTED'!$F$253:$Z$253</c:f>
              <c:numCache>
                <c:formatCode>#,##0.00</c:formatCode>
                <c:ptCount val="21"/>
                <c:pt idx="0">
                  <c:v>100</c:v>
                </c:pt>
                <c:pt idx="1">
                  <c:v>97.921001998673006</c:v>
                </c:pt>
                <c:pt idx="2">
                  <c:v>90.494570146808798</c:v>
                </c:pt>
                <c:pt idx="3">
                  <c:v>90.611629978037101</c:v>
                </c:pt>
                <c:pt idx="4">
                  <c:v>88.068035533213148</c:v>
                </c:pt>
                <c:pt idx="5">
                  <c:v>84.317918960761105</c:v>
                </c:pt>
                <c:pt idx="6">
                  <c:v>89.798919766665563</c:v>
                </c:pt>
                <c:pt idx="7">
                  <c:v>94.850993964364903</c:v>
                </c:pt>
                <c:pt idx="8">
                  <c:v>94.62272551669507</c:v>
                </c:pt>
                <c:pt idx="9">
                  <c:v>91.494921177250831</c:v>
                </c:pt>
                <c:pt idx="10">
                  <c:v>90.280884280290124</c:v>
                </c:pt>
                <c:pt idx="11">
                  <c:v>88.477324044358525</c:v>
                </c:pt>
                <c:pt idx="12">
                  <c:v>86.687734685577496</c:v>
                </c:pt>
                <c:pt idx="13">
                  <c:v>90.683777488791407</c:v>
                </c:pt>
                <c:pt idx="14">
                  <c:v>94.515977887649527</c:v>
                </c:pt>
                <c:pt idx="15">
                  <c:v>98.709698312058421</c:v>
                </c:pt>
                <c:pt idx="16">
                  <c:v>112.31821097563579</c:v>
                </c:pt>
                <c:pt idx="17">
                  <c:v>110.8561334861753</c:v>
                </c:pt>
                <c:pt idx="18">
                  <c:v>111.7477398916652</c:v>
                </c:pt>
                <c:pt idx="19">
                  <c:v>112.64967152901799</c:v>
                </c:pt>
                <c:pt idx="20">
                  <c:v>119.7416976262315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80F-448C-B14F-8F22A4B9DFAA}"/>
            </c:ext>
          </c:extLst>
        </c:ser>
        <c:ser>
          <c:idx val="2"/>
          <c:order val="1"/>
          <c:tx>
            <c:strRef>
              <c:f>'[Schweiz_final.xlsx]Data - SELECTED'!$A$254</c:f>
              <c:strCache>
                <c:ptCount val="1"/>
                <c:pt idx="0">
                  <c:v>Austria</c:v>
                </c:pt>
              </c:strCache>
            </c:strRef>
          </c:tx>
          <c:spPr>
            <a:ln w="38100">
              <a:solidFill>
                <a:srgbClr val="FF9900"/>
              </a:solidFill>
            </a:ln>
          </c:spPr>
          <c:marker>
            <c:symbol val="none"/>
          </c:marker>
          <c:cat>
            <c:numRef>
              <c:f>'[Schweiz_final.xlsx]Data - SELECTED'!$F$252:$Z$252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'[Schweiz_final.xlsx]Data - SELECTED'!$F$254:$Z$254</c:f>
              <c:numCache>
                <c:formatCode>#,##0.00</c:formatCode>
                <c:ptCount val="21"/>
                <c:pt idx="0">
                  <c:v>100</c:v>
                </c:pt>
                <c:pt idx="1">
                  <c:v>96.071096745894948</c:v>
                </c:pt>
                <c:pt idx="2">
                  <c:v>92.062835118995764</c:v>
                </c:pt>
                <c:pt idx="3">
                  <c:v>91.998300471168363</c:v>
                </c:pt>
                <c:pt idx="4">
                  <c:v>89.538003064302913</c:v>
                </c:pt>
                <c:pt idx="5">
                  <c:v>85.964860535212495</c:v>
                </c:pt>
                <c:pt idx="6">
                  <c:v>85.7432756689809</c:v>
                </c:pt>
                <c:pt idx="7">
                  <c:v>85.334181556274686</c:v>
                </c:pt>
                <c:pt idx="8">
                  <c:v>87.824907270150007</c:v>
                </c:pt>
                <c:pt idx="9">
                  <c:v>88.235600414062802</c:v>
                </c:pt>
                <c:pt idx="10">
                  <c:v>88.389830710167615</c:v>
                </c:pt>
                <c:pt idx="11">
                  <c:v>89.511585391760505</c:v>
                </c:pt>
                <c:pt idx="12">
                  <c:v>90.582318626187501</c:v>
                </c:pt>
                <c:pt idx="13">
                  <c:v>92.309101556419023</c:v>
                </c:pt>
                <c:pt idx="14">
                  <c:v>92.84395757153348</c:v>
                </c:pt>
                <c:pt idx="15">
                  <c:v>90.356060725207399</c:v>
                </c:pt>
                <c:pt idx="16">
                  <c:v>89.997400474204156</c:v>
                </c:pt>
                <c:pt idx="17">
                  <c:v>88.5871663589582</c:v>
                </c:pt>
                <c:pt idx="18">
                  <c:v>92.379090728564321</c:v>
                </c:pt>
                <c:pt idx="19">
                  <c:v>94.290303751433115</c:v>
                </c:pt>
                <c:pt idx="20">
                  <c:v>91.826268675759678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80F-448C-B14F-8F22A4B9DFAA}"/>
            </c:ext>
          </c:extLst>
        </c:ser>
        <c:ser>
          <c:idx val="3"/>
          <c:order val="2"/>
          <c:tx>
            <c:strRef>
              <c:f>'[Schweiz_final.xlsx]Data - SELECTED'!$A$255</c:f>
              <c:strCache>
                <c:ptCount val="1"/>
                <c:pt idx="0">
                  <c:v>Germany</c:v>
                </c:pt>
              </c:strCache>
            </c:strRef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'[Schweiz_final.xlsx]Data - SELECTED'!$F$252:$Z$252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'[Schweiz_final.xlsx]Data - SELECTED'!$F$255:$Z$255</c:f>
              <c:numCache>
                <c:formatCode>#,##0.00</c:formatCode>
                <c:ptCount val="21"/>
                <c:pt idx="0">
                  <c:v>100</c:v>
                </c:pt>
                <c:pt idx="1">
                  <c:v>96.157428149875244</c:v>
                </c:pt>
                <c:pt idx="2">
                  <c:v>88.763178340232756</c:v>
                </c:pt>
                <c:pt idx="3">
                  <c:v>88.363218430146702</c:v>
                </c:pt>
                <c:pt idx="4">
                  <c:v>85.665656007081495</c:v>
                </c:pt>
                <c:pt idx="5">
                  <c:v>80.678813404509597</c:v>
                </c:pt>
                <c:pt idx="6">
                  <c:v>79.368702219659426</c:v>
                </c:pt>
                <c:pt idx="7">
                  <c:v>79.801781286395055</c:v>
                </c:pt>
                <c:pt idx="8">
                  <c:v>83.430179733234198</c:v>
                </c:pt>
                <c:pt idx="9">
                  <c:v>83.443399157011399</c:v>
                </c:pt>
                <c:pt idx="10">
                  <c:v>81.669647754471114</c:v>
                </c:pt>
                <c:pt idx="11">
                  <c:v>79.113677057032746</c:v>
                </c:pt>
                <c:pt idx="12">
                  <c:v>78.410229598141299</c:v>
                </c:pt>
                <c:pt idx="13">
                  <c:v>79.351693562507805</c:v>
                </c:pt>
                <c:pt idx="14">
                  <c:v>81.458948183209586</c:v>
                </c:pt>
                <c:pt idx="15">
                  <c:v>77.494189307449105</c:v>
                </c:pt>
                <c:pt idx="16">
                  <c:v>77.133177666932212</c:v>
                </c:pt>
                <c:pt idx="17">
                  <c:v>75.766136615814446</c:v>
                </c:pt>
                <c:pt idx="18">
                  <c:v>79.894686977612665</c:v>
                </c:pt>
                <c:pt idx="19">
                  <c:v>81.621951940813005</c:v>
                </c:pt>
                <c:pt idx="20">
                  <c:v>78.697459873454406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80F-448C-B14F-8F22A4B9DFAA}"/>
            </c:ext>
          </c:extLst>
        </c:ser>
        <c:ser>
          <c:idx val="0"/>
          <c:order val="3"/>
          <c:tx>
            <c:strRef>
              <c:f>'[Schweiz_final.xlsx]Data - SELECTED'!$A$256</c:f>
              <c:strCache>
                <c:ptCount val="1"/>
                <c:pt idx="0">
                  <c:v>France</c:v>
                </c:pt>
              </c:strCache>
            </c:strRef>
          </c:tx>
          <c:spPr>
            <a:ln w="3810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'[Schweiz_final.xlsx]Data - SELECTED'!$F$252:$Z$252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'[Schweiz_final.xlsx]Data - SELECTED'!$F$256:$Z$256</c:f>
              <c:numCache>
                <c:formatCode>#,##0.00</c:formatCode>
                <c:ptCount val="21"/>
                <c:pt idx="0">
                  <c:v>100</c:v>
                </c:pt>
                <c:pt idx="1">
                  <c:v>99.642404720921675</c:v>
                </c:pt>
                <c:pt idx="2">
                  <c:v>94.391088510354123</c:v>
                </c:pt>
                <c:pt idx="3">
                  <c:v>93.900509939900402</c:v>
                </c:pt>
                <c:pt idx="4">
                  <c:v>91.190115241612503</c:v>
                </c:pt>
                <c:pt idx="5">
                  <c:v>86.739429865169697</c:v>
                </c:pt>
                <c:pt idx="6">
                  <c:v>87.434169621750002</c:v>
                </c:pt>
                <c:pt idx="7">
                  <c:v>89.828033097059276</c:v>
                </c:pt>
                <c:pt idx="8">
                  <c:v>94.30341912318427</c:v>
                </c:pt>
                <c:pt idx="9">
                  <c:v>95.394451833469304</c:v>
                </c:pt>
                <c:pt idx="10">
                  <c:v>96.101465626196713</c:v>
                </c:pt>
                <c:pt idx="11">
                  <c:v>97.146982477092308</c:v>
                </c:pt>
                <c:pt idx="12">
                  <c:v>98.530871139975702</c:v>
                </c:pt>
                <c:pt idx="13">
                  <c:v>100.39427162426701</c:v>
                </c:pt>
                <c:pt idx="14">
                  <c:v>100.1777330048896</c:v>
                </c:pt>
                <c:pt idx="15">
                  <c:v>98.755591067539328</c:v>
                </c:pt>
                <c:pt idx="16">
                  <c:v>99.152576594204263</c:v>
                </c:pt>
                <c:pt idx="17">
                  <c:v>97.041439117983884</c:v>
                </c:pt>
                <c:pt idx="18">
                  <c:v>99.826956996885698</c:v>
                </c:pt>
                <c:pt idx="19">
                  <c:v>101.0809629976863</c:v>
                </c:pt>
                <c:pt idx="20">
                  <c:v>96.373851914900854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80F-448C-B14F-8F22A4B9DF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111727032"/>
        <c:axId val="-2111602360"/>
      </c:lineChart>
      <c:dateAx>
        <c:axId val="-21117270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orbel" panose="020B0503020204020204" pitchFamily="34" charset="0"/>
                    <a:ea typeface="Arial"/>
                    <a:cs typeface="Arial"/>
                  </a:defRPr>
                </a:pPr>
                <a:r>
                  <a:rPr lang="de-DE" b="0">
                    <a:latin typeface="Corbel" panose="020B0503020204020204" pitchFamily="34" charset="0"/>
                  </a:rPr>
                  <a:t>Jahre</a:t>
                </a:r>
              </a:p>
            </c:rich>
          </c:tx>
          <c:layout>
            <c:manualLayout>
              <c:xMode val="edge"/>
              <c:yMode val="edge"/>
              <c:x val="0.51122959994964101"/>
              <c:y val="0.8562998312079680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0"/>
        <c:majorTickMark val="none"/>
        <c:minorTickMark val="none"/>
        <c:tickLblPos val="low"/>
        <c:spPr>
          <a:ln w="25400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ea typeface="Arial"/>
                <a:cs typeface="Arial"/>
              </a:defRPr>
            </a:pPr>
            <a:endParaRPr lang="de-DE"/>
          </a:p>
        </c:txPr>
        <c:crossAx val="-2111602360"/>
        <c:crossesAt val="100"/>
        <c:auto val="1"/>
        <c:lblOffset val="100"/>
        <c:baseTimeUnit val="months"/>
        <c:majorTimeUnit val="months"/>
        <c:minorUnit val="1"/>
        <c:minorTimeUnit val="months"/>
      </c:dateAx>
      <c:valAx>
        <c:axId val="-2111602360"/>
        <c:scaling>
          <c:orientation val="minMax"/>
          <c:min val="7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orbel" panose="020B0503020204020204" pitchFamily="34" charset="0"/>
                    <a:ea typeface="Arial"/>
                    <a:cs typeface="Arial"/>
                  </a:defRPr>
                </a:pPr>
                <a:r>
                  <a:rPr lang="de-DE" b="0">
                    <a:latin typeface="Corbel" panose="020B0503020204020204" pitchFamily="34" charset="0"/>
                  </a:rPr>
                  <a:t>Index 1995 = 100</a:t>
                </a:r>
              </a:p>
            </c:rich>
          </c:tx>
          <c:layout>
            <c:manualLayout>
              <c:xMode val="edge"/>
              <c:yMode val="edge"/>
              <c:x val="1.82308844961027E-2"/>
              <c:y val="0.33948622174503201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ea typeface="Arial"/>
                <a:cs typeface="Arial"/>
              </a:defRPr>
            </a:pPr>
            <a:endParaRPr lang="de-DE"/>
          </a:p>
        </c:txPr>
        <c:crossAx val="-2111727032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chemeClr val="bg1"/>
    </a:solidFill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ea typeface="Arial"/>
                <a:cs typeface="Arial"/>
              </a:defRPr>
            </a:pPr>
            <a:r>
              <a:rPr lang="en-GB" sz="22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cs typeface="Arial"/>
              </a:rPr>
              <a:t>Handelsbilanzsaldo</a:t>
            </a:r>
            <a:r>
              <a:rPr lang="en-GB" sz="2200" b="0" i="0" u="none" strike="noStrike" baseline="30000">
                <a:solidFill>
                  <a:srgbClr val="000000"/>
                </a:solidFill>
                <a:latin typeface="Corbel" panose="020B0503020204020204" pitchFamily="34" charset="0"/>
                <a:cs typeface="Arial"/>
              </a:rPr>
              <a:t>1</a:t>
            </a:r>
          </a:p>
        </c:rich>
      </c:tx>
      <c:layout>
        <c:manualLayout>
          <c:xMode val="edge"/>
          <c:yMode val="edge"/>
          <c:x val="0.35394951543465802"/>
          <c:y val="5.4094665531673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6324566688824295E-2"/>
          <c:y val="0.16055053340511699"/>
          <c:w val="0.86402266288952201"/>
          <c:h val="0.60930918988661398"/>
        </c:manualLayout>
      </c:layout>
      <c:lineChart>
        <c:grouping val="standard"/>
        <c:varyColors val="0"/>
        <c:ser>
          <c:idx val="1"/>
          <c:order val="0"/>
          <c:tx>
            <c:strRef>
              <c:f>'[Schweiz_final.xlsx]Data - SELECTED'!$A$4</c:f>
              <c:strCache>
                <c:ptCount val="1"/>
                <c:pt idx="0">
                  <c:v>Switzerland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'[Schweiz_final.xlsx]Data - SELECTED'!$B$113:$Z$113</c:f>
              <c:numCache>
                <c:formatCode>General</c:formatCode>
                <c:ptCount val="2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numCache>
            </c:numRef>
          </c:cat>
          <c:val>
            <c:numRef>
              <c:f>'[Schweiz_final.xlsx]Data - SELECTED'!$B$121:$Z$121</c:f>
              <c:numCache>
                <c:formatCode>#,##0.00</c:formatCode>
                <c:ptCount val="25"/>
                <c:pt idx="0">
                  <c:v>1.3588987401589561</c:v>
                </c:pt>
                <c:pt idx="1">
                  <c:v>3.0805139269417179</c:v>
                </c:pt>
                <c:pt idx="2">
                  <c:v>4.6257216465475643</c:v>
                </c:pt>
                <c:pt idx="3">
                  <c:v>4.2293297065376301</c:v>
                </c:pt>
                <c:pt idx="4">
                  <c:v>4.2622077054413197</c:v>
                </c:pt>
                <c:pt idx="5">
                  <c:v>3.7725580773153302</c:v>
                </c:pt>
                <c:pt idx="6">
                  <c:v>5.1038590363612366</c:v>
                </c:pt>
                <c:pt idx="7">
                  <c:v>4.5363846471856943</c:v>
                </c:pt>
                <c:pt idx="8">
                  <c:v>4.7364339500932227</c:v>
                </c:pt>
                <c:pt idx="9">
                  <c:v>6.1362268107302214</c:v>
                </c:pt>
                <c:pt idx="10">
                  <c:v>5.6125967352304942</c:v>
                </c:pt>
                <c:pt idx="11">
                  <c:v>6.7245702349139513</c:v>
                </c:pt>
                <c:pt idx="12">
                  <c:v>6.6987774648481588</c:v>
                </c:pt>
                <c:pt idx="13">
                  <c:v>8.9622720355657997</c:v>
                </c:pt>
                <c:pt idx="14">
                  <c:v>7.2702484553565903</c:v>
                </c:pt>
                <c:pt idx="15">
                  <c:v>8.4975490842840706</c:v>
                </c:pt>
                <c:pt idx="16">
                  <c:v>11.355712279762541</c:v>
                </c:pt>
                <c:pt idx="17">
                  <c:v>10.59634353648973</c:v>
                </c:pt>
                <c:pt idx="18">
                  <c:v>7.5581996887204337</c:v>
                </c:pt>
                <c:pt idx="19">
                  <c:v>10.726468900134069</c:v>
                </c:pt>
                <c:pt idx="20">
                  <c:v>8.474369781060048</c:v>
                </c:pt>
                <c:pt idx="21">
                  <c:v>10.430595422979341</c:v>
                </c:pt>
                <c:pt idx="22">
                  <c:v>12.12378909166517</c:v>
                </c:pt>
                <c:pt idx="23">
                  <c:v>11.323525404749111</c:v>
                </c:pt>
                <c:pt idx="24">
                  <c:v>11.04878900016085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BDB-4BD9-8301-5B26C8DFCCA1}"/>
            </c:ext>
          </c:extLst>
        </c:ser>
        <c:ser>
          <c:idx val="2"/>
          <c:order val="1"/>
          <c:tx>
            <c:strRef>
              <c:f>'[Schweiz_final.xlsx]Data - SELECTED'!$A$5</c:f>
              <c:strCache>
                <c:ptCount val="1"/>
                <c:pt idx="0">
                  <c:v>Austria</c:v>
                </c:pt>
              </c:strCache>
            </c:strRef>
          </c:tx>
          <c:spPr>
            <a:ln w="38100">
              <a:solidFill>
                <a:srgbClr val="FF9900"/>
              </a:solidFill>
            </a:ln>
          </c:spPr>
          <c:marker>
            <c:symbol val="none"/>
          </c:marker>
          <c:cat>
            <c:numRef>
              <c:f>'[Schweiz_final.xlsx]Data - SELECTED'!$B$113:$Z$113</c:f>
              <c:numCache>
                <c:formatCode>General</c:formatCode>
                <c:ptCount val="2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numCache>
            </c:numRef>
          </c:cat>
          <c:val>
            <c:numRef>
              <c:f>'[Schweiz_final.xlsx]Data - SELECTED'!$B$122:$Z$122</c:f>
              <c:numCache>
                <c:formatCode>#,##0.00</c:formatCode>
                <c:ptCount val="25"/>
                <c:pt idx="0">
                  <c:v>-0.60478243698044498</c:v>
                </c:pt>
                <c:pt idx="1">
                  <c:v>-1.078846771303247</c:v>
                </c:pt>
                <c:pt idx="2">
                  <c:v>-8.81896944256364E-2</c:v>
                </c:pt>
                <c:pt idx="3">
                  <c:v>-1.44524158160662</c:v>
                </c:pt>
                <c:pt idx="4">
                  <c:v>-1.163810644936268</c:v>
                </c:pt>
                <c:pt idx="5">
                  <c:v>-1.554536030852214</c:v>
                </c:pt>
                <c:pt idx="6">
                  <c:v>-0.77395906849195795</c:v>
                </c:pt>
                <c:pt idx="7">
                  <c:v>-0.18270606582708701</c:v>
                </c:pt>
                <c:pt idx="8">
                  <c:v>0.50206888957384899</c:v>
                </c:pt>
                <c:pt idx="9">
                  <c:v>1.3856304125638319</c:v>
                </c:pt>
                <c:pt idx="10">
                  <c:v>1.7470627549743141</c:v>
                </c:pt>
                <c:pt idx="11">
                  <c:v>3.6585467164112488</c:v>
                </c:pt>
                <c:pt idx="12">
                  <c:v>2.668615302563818</c:v>
                </c:pt>
                <c:pt idx="13">
                  <c:v>2.8982588352207981</c:v>
                </c:pt>
                <c:pt idx="14">
                  <c:v>3.0995500955893718</c:v>
                </c:pt>
                <c:pt idx="15">
                  <c:v>3.4329963449140259</c:v>
                </c:pt>
                <c:pt idx="16">
                  <c:v>4.1514675741083042</c:v>
                </c:pt>
                <c:pt idx="17">
                  <c:v>4.184805693411854</c:v>
                </c:pt>
                <c:pt idx="18">
                  <c:v>2.9846807208118848</c:v>
                </c:pt>
                <c:pt idx="19">
                  <c:v>3.3241262271851748</c:v>
                </c:pt>
                <c:pt idx="20">
                  <c:v>2.519823879897729</c:v>
                </c:pt>
                <c:pt idx="21">
                  <c:v>2.5941017322502851</c:v>
                </c:pt>
                <c:pt idx="22">
                  <c:v>3.0091647534070902</c:v>
                </c:pt>
                <c:pt idx="23">
                  <c:v>3.7545627697424448</c:v>
                </c:pt>
                <c:pt idx="24">
                  <c:v>4.8293754037005376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BDB-4BD9-8301-5B26C8DFCCA1}"/>
            </c:ext>
          </c:extLst>
        </c:ser>
        <c:ser>
          <c:idx val="3"/>
          <c:order val="2"/>
          <c:tx>
            <c:v>Germany</c:v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'[Schweiz_final.xlsx]Data - SELECTED'!$B$113:$Z$113</c:f>
              <c:numCache>
                <c:formatCode>General</c:formatCode>
                <c:ptCount val="2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numCache>
            </c:numRef>
          </c:cat>
          <c:val>
            <c:numRef>
              <c:f>'[Schweiz_final.xlsx]Data - SELECTED'!$B$123:$Z$123</c:f>
              <c:numCache>
                <c:formatCode>#,##0.00</c:formatCode>
                <c:ptCount val="25"/>
                <c:pt idx="0">
                  <c:v>-0.51487530067097098</c:v>
                </c:pt>
                <c:pt idx="1">
                  <c:v>-0.52261519949036195</c:v>
                </c:pt>
                <c:pt idx="2">
                  <c:v>6.4510594492579607E-2</c:v>
                </c:pt>
                <c:pt idx="3">
                  <c:v>0.19707259505324301</c:v>
                </c:pt>
                <c:pt idx="4">
                  <c:v>0.46817071115605002</c:v>
                </c:pt>
                <c:pt idx="5">
                  <c:v>0.82047634868557695</c:v>
                </c:pt>
                <c:pt idx="6">
                  <c:v>1.182914864088578</c:v>
                </c:pt>
                <c:pt idx="7">
                  <c:v>1.3238828082032279</c:v>
                </c:pt>
                <c:pt idx="8">
                  <c:v>0.71301964278795804</c:v>
                </c:pt>
                <c:pt idx="9">
                  <c:v>0.26907884789839698</c:v>
                </c:pt>
                <c:pt idx="10">
                  <c:v>1.763561712961901</c:v>
                </c:pt>
                <c:pt idx="11">
                  <c:v>4.3750707240787774</c:v>
                </c:pt>
                <c:pt idx="12">
                  <c:v>3.663831933984361</c:v>
                </c:pt>
                <c:pt idx="13">
                  <c:v>5.0407377720622568</c:v>
                </c:pt>
                <c:pt idx="14">
                  <c:v>5.0597168015437708</c:v>
                </c:pt>
                <c:pt idx="15">
                  <c:v>5.2985271074898153</c:v>
                </c:pt>
                <c:pt idx="16">
                  <c:v>6.6492919470163887</c:v>
                </c:pt>
                <c:pt idx="17">
                  <c:v>5.9748452223879056</c:v>
                </c:pt>
                <c:pt idx="18">
                  <c:v>4.9393564960085881</c:v>
                </c:pt>
                <c:pt idx="19">
                  <c:v>5.1976698216320552</c:v>
                </c:pt>
                <c:pt idx="20">
                  <c:v>4.8886101985853401</c:v>
                </c:pt>
                <c:pt idx="21">
                  <c:v>6.0881496700376783</c:v>
                </c:pt>
                <c:pt idx="22">
                  <c:v>6.0055941180224144</c:v>
                </c:pt>
                <c:pt idx="23">
                  <c:v>6.7354106288477666</c:v>
                </c:pt>
                <c:pt idx="24">
                  <c:v>7.8287186942443681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BDB-4BD9-8301-5B26C8DFCCA1}"/>
            </c:ext>
          </c:extLst>
        </c:ser>
        <c:ser>
          <c:idx val="0"/>
          <c:order val="3"/>
          <c:tx>
            <c:v>France</c:v>
          </c:tx>
          <c:spPr>
            <a:ln w="3810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'[Schweiz_final.xlsx]Data - SELECTED'!$B$113:$Z$113</c:f>
              <c:numCache>
                <c:formatCode>General</c:formatCode>
                <c:ptCount val="2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numCache>
            </c:numRef>
          </c:cat>
          <c:val>
            <c:numRef>
              <c:f>'[Schweiz_final.xlsx]Data - SELECTED'!$B$124:$Z$124</c:f>
              <c:numCache>
                <c:formatCode>#,##0.00</c:formatCode>
                <c:ptCount val="25"/>
                <c:pt idx="0">
                  <c:v>-0.330139493506588</c:v>
                </c:pt>
                <c:pt idx="1">
                  <c:v>0.64125062343810602</c:v>
                </c:pt>
                <c:pt idx="2">
                  <c:v>1.6488100006617881</c:v>
                </c:pt>
                <c:pt idx="3">
                  <c:v>1.4486511090787251</c:v>
                </c:pt>
                <c:pt idx="4">
                  <c:v>1.539796582275277</c:v>
                </c:pt>
                <c:pt idx="5">
                  <c:v>1.708328368878828</c:v>
                </c:pt>
                <c:pt idx="6">
                  <c:v>2.9040445812582369</c:v>
                </c:pt>
                <c:pt idx="7">
                  <c:v>2.5858566827792071</c:v>
                </c:pt>
                <c:pt idx="8">
                  <c:v>2.2067820466296779</c:v>
                </c:pt>
                <c:pt idx="9">
                  <c:v>1.087522209273124</c:v>
                </c:pt>
                <c:pt idx="10">
                  <c:v>1.2716969576513191</c:v>
                </c:pt>
                <c:pt idx="11">
                  <c:v>1.6640332593386651</c:v>
                </c:pt>
                <c:pt idx="12">
                  <c:v>1.089751184472328</c:v>
                </c:pt>
                <c:pt idx="13">
                  <c:v>0.62124435923215404</c:v>
                </c:pt>
                <c:pt idx="14">
                  <c:v>-0.41433922994529299</c:v>
                </c:pt>
                <c:pt idx="15">
                  <c:v>-0.83555148826369896</c:v>
                </c:pt>
                <c:pt idx="16">
                  <c:v>-1.29091778153541</c:v>
                </c:pt>
                <c:pt idx="17">
                  <c:v>-1.7513841220532611</c:v>
                </c:pt>
                <c:pt idx="18">
                  <c:v>-1.42458781949823</c:v>
                </c:pt>
                <c:pt idx="19">
                  <c:v>-1.8819793633264461</c:v>
                </c:pt>
                <c:pt idx="20">
                  <c:v>-2.562006988836897</c:v>
                </c:pt>
                <c:pt idx="21">
                  <c:v>-2.1567576089076339</c:v>
                </c:pt>
                <c:pt idx="22">
                  <c:v>-1.858719198323699</c:v>
                </c:pt>
                <c:pt idx="23">
                  <c:v>-1.8400909001809651</c:v>
                </c:pt>
                <c:pt idx="24">
                  <c:v>-0.97003521513290802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BDB-4BD9-8301-5B26C8DFCC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43950200"/>
        <c:axId val="-2111616376"/>
      </c:lineChart>
      <c:dateAx>
        <c:axId val="21439502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orbel" panose="020B0503020204020204" pitchFamily="34" charset="0"/>
                    <a:ea typeface="Arial"/>
                    <a:cs typeface="Arial"/>
                  </a:defRPr>
                </a:pPr>
                <a:r>
                  <a:rPr lang="de-DE" b="0">
                    <a:latin typeface="Corbel" panose="020B0503020204020204" pitchFamily="34" charset="0"/>
                  </a:rPr>
                  <a:t>Jahre</a:t>
                </a:r>
              </a:p>
            </c:rich>
          </c:tx>
          <c:layout>
            <c:manualLayout>
              <c:xMode val="edge"/>
              <c:yMode val="edge"/>
              <c:x val="0.51122959994964101"/>
              <c:y val="0.8630338379419749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0"/>
        <c:majorTickMark val="none"/>
        <c:minorTickMark val="none"/>
        <c:tickLblPos val="low"/>
        <c:spPr>
          <a:ln w="25400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ea typeface="Arial"/>
                <a:cs typeface="Arial"/>
              </a:defRPr>
            </a:pPr>
            <a:endParaRPr lang="de-DE"/>
          </a:p>
        </c:txPr>
        <c:crossAx val="-2111616376"/>
        <c:crosses val="autoZero"/>
        <c:auto val="1"/>
        <c:lblOffset val="100"/>
        <c:baseTimeUnit val="months"/>
        <c:majorTimeUnit val="months"/>
        <c:minorUnit val="1"/>
        <c:minorTimeUnit val="months"/>
      </c:dateAx>
      <c:valAx>
        <c:axId val="-211161637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orbel" panose="020B0503020204020204" pitchFamily="34" charset="0"/>
                    <a:ea typeface="Arial"/>
                    <a:cs typeface="Arial"/>
                  </a:defRPr>
                </a:pPr>
                <a:r>
                  <a:rPr lang="de-DE" b="0" baseline="0">
                    <a:latin typeface="Corbel" panose="020B0503020204020204" pitchFamily="34" charset="0"/>
                  </a:rPr>
                  <a:t>Nettoexporte in </a:t>
                </a:r>
                <a:r>
                  <a:rPr lang="de-DE" b="0">
                    <a:latin typeface="Corbel" panose="020B0503020204020204" pitchFamily="34" charset="0"/>
                  </a:rPr>
                  <a:t>% des BIP</a:t>
                </a:r>
              </a:p>
            </c:rich>
          </c:tx>
          <c:layout>
            <c:manualLayout>
              <c:xMode val="edge"/>
              <c:yMode val="edge"/>
              <c:x val="1.1725359147624801E-2"/>
              <c:y val="0.30021955025892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ea typeface="Arial"/>
                <a:cs typeface="Arial"/>
              </a:defRPr>
            </a:pPr>
            <a:endParaRPr lang="de-DE"/>
          </a:p>
        </c:txPr>
        <c:crossAx val="2143950200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chemeClr val="bg1"/>
    </a:solidFill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ea typeface="Arial"/>
                <a:cs typeface="Arial"/>
              </a:defRPr>
            </a:pPr>
            <a:r>
              <a:rPr lang="en-GB" sz="22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cs typeface="Arial"/>
              </a:rPr>
              <a:t>Leistungsbilanzsaldo</a:t>
            </a:r>
            <a:r>
              <a:rPr lang="en-GB" sz="2200" b="0" i="0" u="none" strike="noStrike" baseline="30000">
                <a:solidFill>
                  <a:srgbClr val="000000"/>
                </a:solidFill>
                <a:latin typeface="Corbel" panose="020B0503020204020204" pitchFamily="34" charset="0"/>
                <a:cs typeface="Arial"/>
              </a:rPr>
              <a:t>1</a:t>
            </a:r>
          </a:p>
        </c:rich>
      </c:tx>
      <c:layout>
        <c:manualLayout>
          <c:xMode val="edge"/>
          <c:yMode val="edge"/>
          <c:x val="0.34699782965085602"/>
          <c:y val="5.409475330735179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6324566688824295E-2"/>
          <c:y val="0.16055053340511699"/>
          <c:w val="0.86402266288952201"/>
          <c:h val="0.60930918988661398"/>
        </c:manualLayout>
      </c:layout>
      <c:lineChart>
        <c:grouping val="standard"/>
        <c:varyColors val="0"/>
        <c:ser>
          <c:idx val="1"/>
          <c:order val="0"/>
          <c:tx>
            <c:strRef>
              <c:f>'[Schweiz_final.xlsx]Data - SELECTED'!$A$4</c:f>
              <c:strCache>
                <c:ptCount val="1"/>
                <c:pt idx="0">
                  <c:v>Switzerland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'[Schweiz_final.xlsx]Data - SELECTED'!$B$113:$Z$113</c:f>
              <c:numCache>
                <c:formatCode>General</c:formatCode>
                <c:ptCount val="2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numCache>
            </c:numRef>
          </c:cat>
          <c:val>
            <c:numRef>
              <c:f>'[Schweiz_final.xlsx]Data - SELECTED'!$B$114:$Z$114</c:f>
              <c:numCache>
                <c:formatCode>#,##0.00</c:formatCode>
                <c:ptCount val="25"/>
                <c:pt idx="0">
                  <c:v>2.676895599999999</c:v>
                </c:pt>
                <c:pt idx="1">
                  <c:v>3.7415533000000001</c:v>
                </c:pt>
                <c:pt idx="2">
                  <c:v>6.1777587</c:v>
                </c:pt>
                <c:pt idx="3">
                  <c:v>4.6420716999999954</c:v>
                </c:pt>
                <c:pt idx="4">
                  <c:v>5.7459229000000001</c:v>
                </c:pt>
                <c:pt idx="5">
                  <c:v>5.4416793999999999</c:v>
                </c:pt>
                <c:pt idx="6">
                  <c:v>8.6086779999999976</c:v>
                </c:pt>
                <c:pt idx="7">
                  <c:v>8.3031969000000032</c:v>
                </c:pt>
                <c:pt idx="8">
                  <c:v>9.3677378000000004</c:v>
                </c:pt>
                <c:pt idx="9">
                  <c:v>11.687297300000001</c:v>
                </c:pt>
                <c:pt idx="10">
                  <c:v>8.9727564999999991</c:v>
                </c:pt>
                <c:pt idx="11">
                  <c:v>7.8699031000000002</c:v>
                </c:pt>
                <c:pt idx="12">
                  <c:v>12.3484085</c:v>
                </c:pt>
                <c:pt idx="13">
                  <c:v>13.7915226</c:v>
                </c:pt>
                <c:pt idx="14">
                  <c:v>14.341966299999999</c:v>
                </c:pt>
                <c:pt idx="15">
                  <c:v>14.394218499999999</c:v>
                </c:pt>
                <c:pt idx="16">
                  <c:v>10.6374581</c:v>
                </c:pt>
                <c:pt idx="17">
                  <c:v>2.5831157</c:v>
                </c:pt>
                <c:pt idx="18">
                  <c:v>7.9613049</c:v>
                </c:pt>
                <c:pt idx="19">
                  <c:v>15.1643065</c:v>
                </c:pt>
                <c:pt idx="20">
                  <c:v>8.1508316000000001</c:v>
                </c:pt>
                <c:pt idx="21">
                  <c:v>10.9645762</c:v>
                </c:pt>
                <c:pt idx="22">
                  <c:v>11.958257400000001</c:v>
                </c:pt>
                <c:pt idx="23">
                  <c:v>11.530711200000001</c:v>
                </c:pt>
                <c:pt idx="24">
                  <c:v>11.1275838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6AD-4743-B17D-DDBAE06A0260}"/>
            </c:ext>
          </c:extLst>
        </c:ser>
        <c:ser>
          <c:idx val="2"/>
          <c:order val="1"/>
          <c:tx>
            <c:strRef>
              <c:f>'[Schweiz_final.xlsx]Data - SELECTED'!$A$5</c:f>
              <c:strCache>
                <c:ptCount val="1"/>
                <c:pt idx="0">
                  <c:v>Austria</c:v>
                </c:pt>
              </c:strCache>
            </c:strRef>
          </c:tx>
          <c:spPr>
            <a:ln w="38100">
              <a:solidFill>
                <a:srgbClr val="FF9900"/>
              </a:solidFill>
            </a:ln>
          </c:spPr>
          <c:marker>
            <c:symbol val="none"/>
          </c:marker>
          <c:cat>
            <c:numRef>
              <c:f>'[Schweiz_final.xlsx]Data - SELECTED'!$B$113:$Z$113</c:f>
              <c:numCache>
                <c:formatCode>General</c:formatCode>
                <c:ptCount val="2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numCache>
            </c:numRef>
          </c:cat>
          <c:val>
            <c:numRef>
              <c:f>'[Schweiz_final.xlsx]Data - SELECTED'!$B$115:$Z$115</c:f>
              <c:numCache>
                <c:formatCode>#,##0.00</c:formatCode>
                <c:ptCount val="25"/>
                <c:pt idx="0">
                  <c:v>-2.2129675999999998</c:v>
                </c:pt>
                <c:pt idx="1">
                  <c:v>-2.4513976999999998</c:v>
                </c:pt>
                <c:pt idx="2">
                  <c:v>-1.3893681</c:v>
                </c:pt>
                <c:pt idx="3">
                  <c:v>-2.9137825999999998</c:v>
                </c:pt>
                <c:pt idx="4">
                  <c:v>-2.6518063999999981</c:v>
                </c:pt>
                <c:pt idx="5">
                  <c:v>-2.733648899999999</c:v>
                </c:pt>
                <c:pt idx="6">
                  <c:v>-2.3591033999999991</c:v>
                </c:pt>
                <c:pt idx="7">
                  <c:v>-1.9156997</c:v>
                </c:pt>
                <c:pt idx="8">
                  <c:v>-1.6437211</c:v>
                </c:pt>
                <c:pt idx="9">
                  <c:v>-0.78416529999999995</c:v>
                </c:pt>
                <c:pt idx="10">
                  <c:v>-0.75165950000000004</c:v>
                </c:pt>
                <c:pt idx="11">
                  <c:v>2.1374650000000002</c:v>
                </c:pt>
                <c:pt idx="12">
                  <c:v>1.4991608000000001</c:v>
                </c:pt>
                <c:pt idx="13">
                  <c:v>1.8207158000000001</c:v>
                </c:pt>
                <c:pt idx="14">
                  <c:v>1.8146372</c:v>
                </c:pt>
                <c:pt idx="15">
                  <c:v>2.817748599999998</c:v>
                </c:pt>
                <c:pt idx="16">
                  <c:v>3.2647533000000002</c:v>
                </c:pt>
                <c:pt idx="17">
                  <c:v>4.1242125999999928</c:v>
                </c:pt>
                <c:pt idx="18">
                  <c:v>2.0645668000000001</c:v>
                </c:pt>
                <c:pt idx="19">
                  <c:v>3.1498723000000002</c:v>
                </c:pt>
                <c:pt idx="20">
                  <c:v>1.8808783</c:v>
                </c:pt>
                <c:pt idx="21">
                  <c:v>1.6697785000000001</c:v>
                </c:pt>
                <c:pt idx="22">
                  <c:v>2.1058927000000001</c:v>
                </c:pt>
                <c:pt idx="23">
                  <c:v>2.111246099999998</c:v>
                </c:pt>
                <c:pt idx="24">
                  <c:v>3.254602999999999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6AD-4743-B17D-DDBAE06A0260}"/>
            </c:ext>
          </c:extLst>
        </c:ser>
        <c:ser>
          <c:idx val="3"/>
          <c:order val="2"/>
          <c:tx>
            <c:v>Germany</c:v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'[Schweiz_final.xlsx]Data - SELECTED'!$B$113:$Z$113</c:f>
              <c:numCache>
                <c:formatCode>General</c:formatCode>
                <c:ptCount val="2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numCache>
            </c:numRef>
          </c:cat>
          <c:val>
            <c:numRef>
              <c:f>'[Schweiz_final.xlsx]Data - SELECTED'!$B$116:$Z$116</c:f>
              <c:numCache>
                <c:formatCode>#,##0.00</c:formatCode>
                <c:ptCount val="25"/>
                <c:pt idx="0">
                  <c:v>-1.4512597</c:v>
                </c:pt>
                <c:pt idx="1">
                  <c:v>-1.1668004000000001</c:v>
                </c:pt>
                <c:pt idx="2">
                  <c:v>-0.91784619999999995</c:v>
                </c:pt>
                <c:pt idx="3">
                  <c:v>-1.4569276</c:v>
                </c:pt>
                <c:pt idx="4">
                  <c:v>-1.2182971</c:v>
                </c:pt>
                <c:pt idx="5">
                  <c:v>-0.66821710000000001</c:v>
                </c:pt>
                <c:pt idx="6">
                  <c:v>-0.51304209999999995</c:v>
                </c:pt>
                <c:pt idx="7">
                  <c:v>-0.7185009</c:v>
                </c:pt>
                <c:pt idx="8">
                  <c:v>-1.388749</c:v>
                </c:pt>
                <c:pt idx="9">
                  <c:v>-1.7287193999999999</c:v>
                </c:pt>
                <c:pt idx="10">
                  <c:v>-0.3098378</c:v>
                </c:pt>
                <c:pt idx="11">
                  <c:v>1.9101159000000001</c:v>
                </c:pt>
                <c:pt idx="12">
                  <c:v>1.4294979999999999</c:v>
                </c:pt>
                <c:pt idx="13">
                  <c:v>4.4838854999999986</c:v>
                </c:pt>
                <c:pt idx="14">
                  <c:v>4.6190989</c:v>
                </c:pt>
                <c:pt idx="15">
                  <c:v>5.7713152000000001</c:v>
                </c:pt>
                <c:pt idx="16">
                  <c:v>6.8378939000000001</c:v>
                </c:pt>
                <c:pt idx="17">
                  <c:v>5.5663337999999998</c:v>
                </c:pt>
                <c:pt idx="18">
                  <c:v>5.8754287999999999</c:v>
                </c:pt>
                <c:pt idx="19">
                  <c:v>5.7428508999999952</c:v>
                </c:pt>
                <c:pt idx="20">
                  <c:v>6.1876645999999953</c:v>
                </c:pt>
                <c:pt idx="21">
                  <c:v>7.1817805999999953</c:v>
                </c:pt>
                <c:pt idx="22">
                  <c:v>6.6590920000000002</c:v>
                </c:pt>
                <c:pt idx="23">
                  <c:v>7.7586130000000004</c:v>
                </c:pt>
                <c:pt idx="24">
                  <c:v>8.8144453000000027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6AD-4743-B17D-DDBAE06A0260}"/>
            </c:ext>
          </c:extLst>
        </c:ser>
        <c:ser>
          <c:idx val="0"/>
          <c:order val="3"/>
          <c:tx>
            <c:v>France</c:v>
          </c:tx>
          <c:spPr>
            <a:ln w="3810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'[Schweiz_final.xlsx]Data - SELECTED'!$B$113:$Z$113</c:f>
              <c:numCache>
                <c:formatCode>General</c:formatCode>
                <c:ptCount val="2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numCache>
            </c:numRef>
          </c:cat>
          <c:val>
            <c:numRef>
              <c:f>'[Schweiz_final.xlsx]Data - SELECTED'!$B$117:$Z$117</c:f>
              <c:numCache>
                <c:formatCode>#,##0.00</c:formatCode>
                <c:ptCount val="25"/>
                <c:pt idx="0">
                  <c:v>-1.3483765000000001</c:v>
                </c:pt>
                <c:pt idx="1">
                  <c:v>-0.1050367</c:v>
                </c:pt>
                <c:pt idx="2">
                  <c:v>0.98706550000000004</c:v>
                </c:pt>
                <c:pt idx="3">
                  <c:v>0.55456890000000003</c:v>
                </c:pt>
                <c:pt idx="4">
                  <c:v>0.71734180000000003</c:v>
                </c:pt>
                <c:pt idx="5">
                  <c:v>1.3188848</c:v>
                </c:pt>
                <c:pt idx="6">
                  <c:v>2.7737799999999999</c:v>
                </c:pt>
                <c:pt idx="7">
                  <c:v>2.5779231</c:v>
                </c:pt>
                <c:pt idx="8">
                  <c:v>2.7378228999999998</c:v>
                </c:pt>
                <c:pt idx="9">
                  <c:v>1.3794492</c:v>
                </c:pt>
                <c:pt idx="10">
                  <c:v>1.4826667</c:v>
                </c:pt>
                <c:pt idx="11">
                  <c:v>1.1676835000000001</c:v>
                </c:pt>
                <c:pt idx="12">
                  <c:v>0.80048220000000003</c:v>
                </c:pt>
                <c:pt idx="13">
                  <c:v>0.51187190000000005</c:v>
                </c:pt>
                <c:pt idx="14">
                  <c:v>-0.36263990000000002</c:v>
                </c:pt>
                <c:pt idx="15">
                  <c:v>-0.61118550000000005</c:v>
                </c:pt>
                <c:pt idx="16">
                  <c:v>-1.0636028</c:v>
                </c:pt>
                <c:pt idx="17">
                  <c:v>-1.3813563</c:v>
                </c:pt>
                <c:pt idx="18">
                  <c:v>-1.6065872999999999</c:v>
                </c:pt>
                <c:pt idx="19">
                  <c:v>-1.7479275999999999</c:v>
                </c:pt>
                <c:pt idx="20">
                  <c:v>-2.2327178000000001</c:v>
                </c:pt>
                <c:pt idx="21">
                  <c:v>-2.9309574</c:v>
                </c:pt>
                <c:pt idx="22">
                  <c:v>-2.6435284999999999</c:v>
                </c:pt>
                <c:pt idx="23">
                  <c:v>-2.2991874999999999</c:v>
                </c:pt>
                <c:pt idx="24">
                  <c:v>-1.4165566000000001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6AD-4743-B17D-DDBAE06A02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24757464"/>
        <c:axId val="-2141413976"/>
      </c:lineChart>
      <c:dateAx>
        <c:axId val="21247574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orbel" panose="020B0503020204020204" pitchFamily="34" charset="0"/>
                    <a:ea typeface="Arial"/>
                    <a:cs typeface="Arial"/>
                  </a:defRPr>
                </a:pPr>
                <a:r>
                  <a:rPr lang="de-DE" b="0">
                    <a:latin typeface="Corbel" panose="020B0503020204020204" pitchFamily="34" charset="0"/>
                  </a:rPr>
                  <a:t>Jahre</a:t>
                </a:r>
              </a:p>
            </c:rich>
          </c:tx>
          <c:layout>
            <c:manualLayout>
              <c:xMode val="edge"/>
              <c:yMode val="edge"/>
              <c:x val="0.51122959994964101"/>
              <c:y val="0.8630338379419749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0"/>
        <c:majorTickMark val="none"/>
        <c:minorTickMark val="none"/>
        <c:tickLblPos val="low"/>
        <c:spPr>
          <a:ln w="25400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ea typeface="Arial"/>
                <a:cs typeface="Arial"/>
              </a:defRPr>
            </a:pPr>
            <a:endParaRPr lang="de-DE"/>
          </a:p>
        </c:txPr>
        <c:crossAx val="-2141413976"/>
        <c:crosses val="autoZero"/>
        <c:auto val="1"/>
        <c:lblOffset val="100"/>
        <c:baseTimeUnit val="months"/>
        <c:majorTimeUnit val="months"/>
        <c:minorUnit val="1"/>
        <c:minorTimeUnit val="months"/>
      </c:dateAx>
      <c:valAx>
        <c:axId val="-214141397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orbel" panose="020B0503020204020204" pitchFamily="34" charset="0"/>
                    <a:ea typeface="Arial"/>
                    <a:cs typeface="Arial"/>
                  </a:defRPr>
                </a:pPr>
                <a:r>
                  <a:rPr lang="de-DE" b="0">
                    <a:latin typeface="Corbel" panose="020B0503020204020204" pitchFamily="34" charset="0"/>
                  </a:rPr>
                  <a:t>Saldo</a:t>
                </a:r>
                <a:r>
                  <a:rPr lang="de-DE" b="0" baseline="0">
                    <a:latin typeface="Corbel" panose="020B0503020204020204" pitchFamily="34" charset="0"/>
                  </a:rPr>
                  <a:t> in </a:t>
                </a:r>
                <a:r>
                  <a:rPr lang="de-DE" b="0">
                    <a:latin typeface="Corbel" panose="020B0503020204020204" pitchFamily="34" charset="0"/>
                  </a:rPr>
                  <a:t>% des BIP</a:t>
                </a:r>
              </a:p>
            </c:rich>
          </c:tx>
          <c:layout>
            <c:manualLayout>
              <c:xMode val="edge"/>
              <c:yMode val="edge"/>
              <c:x val="1.31156963043853E-2"/>
              <c:y val="0.34751681292363701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ea typeface="Arial"/>
                <a:cs typeface="Arial"/>
              </a:defRPr>
            </a:pPr>
            <a:endParaRPr lang="de-DE"/>
          </a:p>
        </c:txPr>
        <c:crossAx val="2124757464"/>
        <c:crosses val="autoZero"/>
        <c:crossBetween val="between"/>
        <c:majorUnit val="2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chemeClr val="bg1"/>
    </a:solidFill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sz="1800">
                <a:effectLst/>
                <a:latin typeface="Titillium" panose="00000500000000000000" pitchFamily="50" charset="0"/>
              </a:rPr>
              <a:t>Finanzierungssalden</a:t>
            </a:r>
            <a:r>
              <a:rPr lang="en-GB" sz="1800" baseline="30000">
                <a:effectLst/>
                <a:latin typeface="Titillium" panose="00000500000000000000" pitchFamily="50" charset="0"/>
              </a:rPr>
              <a:t>1)</a:t>
            </a:r>
            <a:r>
              <a:rPr lang="en-GB" sz="1800">
                <a:effectLst/>
                <a:latin typeface="Titillium" panose="00000500000000000000" pitchFamily="50" charset="0"/>
              </a:rPr>
              <a:t> der Wirtschaftssektoren</a:t>
            </a:r>
          </a:p>
          <a:p>
            <a:pPr>
              <a:defRPr/>
            </a:pPr>
            <a:r>
              <a:rPr lang="en-GB" sz="1800">
                <a:effectLst/>
                <a:latin typeface="Titillium" panose="00000500000000000000" pitchFamily="50" charset="0"/>
              </a:rPr>
              <a:t>in</a:t>
            </a:r>
            <a:r>
              <a:rPr lang="en-GB" sz="1800" baseline="0">
                <a:effectLst/>
                <a:latin typeface="Titillium" panose="00000500000000000000" pitchFamily="50" charset="0"/>
              </a:rPr>
              <a:t> der Schweiz</a:t>
            </a:r>
            <a:endParaRPr lang="en-GB" sz="1800" baseline="30000">
              <a:effectLst/>
              <a:latin typeface="Titillium" panose="00000500000000000000" pitchFamily="50" charset="0"/>
            </a:endParaRPr>
          </a:p>
        </c:rich>
      </c:tx>
      <c:layout>
        <c:manualLayout>
          <c:xMode val="edge"/>
          <c:yMode val="edge"/>
          <c:x val="0.255690690690691"/>
          <c:y val="1.1687704534829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5422784989714104E-2"/>
          <c:y val="0.15596330612951101"/>
          <c:w val="0.86121657090160997"/>
          <c:h val="0.65272940111097599"/>
        </c:manualLayout>
      </c:layout>
      <c:lineChart>
        <c:grouping val="standard"/>
        <c:varyColors val="0"/>
        <c:ser>
          <c:idx val="0"/>
          <c:order val="0"/>
          <c:tx>
            <c:v>gov</c:v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cat>
            <c:numRef>
              <c:f>'[Salden_CH_aug18.xlsx]Data SELECTED'!$D$3:$U$3</c:f>
              <c:numCache>
                <c:formatCode>General</c:formatCode>
                <c:ptCount val="18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</c:numCache>
            </c:numRef>
          </c:cat>
          <c:val>
            <c:numRef>
              <c:f>'[Salden_CH_aug18.xlsx]Data SELECTED'!$D$12:$U$12</c:f>
              <c:numCache>
                <c:formatCode>#,##0.00</c:formatCode>
                <c:ptCount val="18"/>
                <c:pt idx="0">
                  <c:v>-1.604875792927134</c:v>
                </c:pt>
                <c:pt idx="1">
                  <c:v>0.42452311723237901</c:v>
                </c:pt>
                <c:pt idx="2">
                  <c:v>0.27992967518689699</c:v>
                </c:pt>
                <c:pt idx="3">
                  <c:v>-1.7845254521079921</c:v>
                </c:pt>
                <c:pt idx="4">
                  <c:v>-1.3864970341094249</c:v>
                </c:pt>
                <c:pt idx="5">
                  <c:v>-1.4231878641032221</c:v>
                </c:pt>
                <c:pt idx="6">
                  <c:v>-0.67299272941638799</c:v>
                </c:pt>
                <c:pt idx="7">
                  <c:v>0.85506090259102097</c:v>
                </c:pt>
                <c:pt idx="8">
                  <c:v>1.6055665839709099</c:v>
                </c:pt>
                <c:pt idx="9">
                  <c:v>1.9286692511430541</c:v>
                </c:pt>
                <c:pt idx="10">
                  <c:v>0.50332036010055403</c:v>
                </c:pt>
                <c:pt idx="11">
                  <c:v>0.35573606188650803</c:v>
                </c:pt>
                <c:pt idx="12">
                  <c:v>0.73503020734927205</c:v>
                </c:pt>
                <c:pt idx="13">
                  <c:v>0.38219605848591198</c:v>
                </c:pt>
                <c:pt idx="14">
                  <c:v>-0.42922261378896398</c:v>
                </c:pt>
                <c:pt idx="15">
                  <c:v>-0.21429287123357901</c:v>
                </c:pt>
                <c:pt idx="16">
                  <c:v>0.64765366772356703</c:v>
                </c:pt>
                <c:pt idx="17">
                  <c:v>0.33307945532012501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85E-46D8-9639-3EEE3916E4B3}"/>
            </c:ext>
          </c:extLst>
        </c:ser>
        <c:ser>
          <c:idx val="2"/>
          <c:order val="1"/>
          <c:tx>
            <c:v>hh</c:v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'[Salden_CH_aug18.xlsx]Data SELECTED'!$D$3:$U$3</c:f>
              <c:numCache>
                <c:formatCode>General</c:formatCode>
                <c:ptCount val="18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</c:numCache>
            </c:numRef>
          </c:cat>
          <c:val>
            <c:numRef>
              <c:f>'[Salden_CH_aug18.xlsx]Data SELECTED'!$D$13:$U$13</c:f>
              <c:numCache>
                <c:formatCode>#,##0.00</c:formatCode>
                <c:ptCount val="18"/>
                <c:pt idx="0">
                  <c:v>7.365227071185604</c:v>
                </c:pt>
                <c:pt idx="1">
                  <c:v>8.0608548575647294</c:v>
                </c:pt>
                <c:pt idx="2">
                  <c:v>8.8298897894402604</c:v>
                </c:pt>
                <c:pt idx="3">
                  <c:v>9.0136044285488648</c:v>
                </c:pt>
                <c:pt idx="4">
                  <c:v>8.0595235890979104</c:v>
                </c:pt>
                <c:pt idx="5">
                  <c:v>6.9755516047778761</c:v>
                </c:pt>
                <c:pt idx="6">
                  <c:v>7.3717744154057776</c:v>
                </c:pt>
                <c:pt idx="7">
                  <c:v>8.3474510863630371</c:v>
                </c:pt>
                <c:pt idx="8">
                  <c:v>9.3365991561005668</c:v>
                </c:pt>
                <c:pt idx="9">
                  <c:v>8.8570362194762993</c:v>
                </c:pt>
                <c:pt idx="10">
                  <c:v>9.68268531662223</c:v>
                </c:pt>
                <c:pt idx="11">
                  <c:v>9.3665692887315473</c:v>
                </c:pt>
                <c:pt idx="12">
                  <c:v>10.23018204569742</c:v>
                </c:pt>
                <c:pt idx="13">
                  <c:v>10.77355698091726</c:v>
                </c:pt>
                <c:pt idx="14">
                  <c:v>10.961098566698579</c:v>
                </c:pt>
                <c:pt idx="15">
                  <c:v>11.93887104611337</c:v>
                </c:pt>
                <c:pt idx="16">
                  <c:v>10.832808146172949</c:v>
                </c:pt>
                <c:pt idx="17">
                  <c:v>11.80517889901922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85E-46D8-9639-3EEE3916E4B3}"/>
            </c:ext>
          </c:extLst>
        </c:ser>
        <c:ser>
          <c:idx val="3"/>
          <c:order val="2"/>
          <c:tx>
            <c:v>corp</c:v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'[Salden_CH_aug18.xlsx]Data SELECTED'!$D$3:$U$3</c:f>
              <c:numCache>
                <c:formatCode>General</c:formatCode>
                <c:ptCount val="18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</c:numCache>
            </c:numRef>
          </c:cat>
          <c:val>
            <c:numRef>
              <c:f>'[Salden_CH_aug18.xlsx]Data SELECTED'!$D$14:$U$14</c:f>
              <c:numCache>
                <c:formatCode>#,##0.00</c:formatCode>
                <c:ptCount val="18"/>
                <c:pt idx="0">
                  <c:v>3.0015940056936001</c:v>
                </c:pt>
                <c:pt idx="1">
                  <c:v>1.8989294310794731</c:v>
                </c:pt>
                <c:pt idx="2">
                  <c:v>-1.2737344649217031</c:v>
                </c:pt>
                <c:pt idx="3">
                  <c:v>-0.47981622356627901</c:v>
                </c:pt>
                <c:pt idx="4">
                  <c:v>4.5922152947038137</c:v>
                </c:pt>
                <c:pt idx="5">
                  <c:v>5.327376155429052</c:v>
                </c:pt>
                <c:pt idx="6">
                  <c:v>7.0880664177638062</c:v>
                </c:pt>
                <c:pt idx="7">
                  <c:v>5.2899355715182041</c:v>
                </c:pt>
                <c:pt idx="8">
                  <c:v>-1.501322021164837</c:v>
                </c:pt>
                <c:pt idx="9">
                  <c:v>-7.6740095574662908</c:v>
                </c:pt>
                <c:pt idx="10">
                  <c:v>1.0293048424577049</c:v>
                </c:pt>
                <c:pt idx="11">
                  <c:v>5.6233753691092376</c:v>
                </c:pt>
                <c:pt idx="12">
                  <c:v>-0.69963417663021699</c:v>
                </c:pt>
                <c:pt idx="13">
                  <c:v>-5.1100382318980397E-2</c:v>
                </c:pt>
                <c:pt idx="14">
                  <c:v>-1.1757098735930629</c:v>
                </c:pt>
                <c:pt idx="15">
                  <c:v>-4.0250166880015517</c:v>
                </c:pt>
                <c:pt idx="16">
                  <c:v>-0.58359256163657702</c:v>
                </c:pt>
                <c:pt idx="17">
                  <c:v>-2.5072115468515701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85E-46D8-9639-3EEE3916E4B3}"/>
            </c:ext>
          </c:extLst>
        </c:ser>
        <c:ser>
          <c:idx val="1"/>
          <c:order val="3"/>
          <c:tx>
            <c:v>foreign</c:v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cat>
            <c:numRef>
              <c:f>'[Salden_CH_aug18.xlsx]Data SELECTED'!$D$3:$U$3</c:f>
              <c:numCache>
                <c:formatCode>General</c:formatCode>
                <c:ptCount val="18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</c:numCache>
            </c:numRef>
          </c:cat>
          <c:val>
            <c:numRef>
              <c:f>'[Salden_CH_aug18.xlsx]Data SELECTED'!$D$15:$U$15</c:f>
              <c:numCache>
                <c:formatCode>#,##0.00</c:formatCode>
                <c:ptCount val="18"/>
                <c:pt idx="0">
                  <c:v>-8.761945283952068</c:v>
                </c:pt>
                <c:pt idx="1">
                  <c:v>-10.38430740587658</c:v>
                </c:pt>
                <c:pt idx="2">
                  <c:v>-7.836084999705454</c:v>
                </c:pt>
                <c:pt idx="3">
                  <c:v>-6.7492627528745901</c:v>
                </c:pt>
                <c:pt idx="4">
                  <c:v>-11.2652418496923</c:v>
                </c:pt>
                <c:pt idx="5">
                  <c:v>-10.8797398961037</c:v>
                </c:pt>
                <c:pt idx="6">
                  <c:v>-13.78684810375319</c:v>
                </c:pt>
                <c:pt idx="7">
                  <c:v>-14.49244756047227</c:v>
                </c:pt>
                <c:pt idx="8">
                  <c:v>-9.4408437189066401</c:v>
                </c:pt>
                <c:pt idx="9">
                  <c:v>-3.1116959131530639</c:v>
                </c:pt>
                <c:pt idx="10">
                  <c:v>-11.2153105191805</c:v>
                </c:pt>
                <c:pt idx="11">
                  <c:v>-15.3456807197273</c:v>
                </c:pt>
                <c:pt idx="12">
                  <c:v>-10.265578076416469</c:v>
                </c:pt>
                <c:pt idx="13">
                  <c:v>-11.1046526570842</c:v>
                </c:pt>
                <c:pt idx="14">
                  <c:v>-9.3561660793165551</c:v>
                </c:pt>
                <c:pt idx="15">
                  <c:v>-7.6995614868782347</c:v>
                </c:pt>
                <c:pt idx="16">
                  <c:v>-10.89686925225994</c:v>
                </c:pt>
                <c:pt idx="17">
                  <c:v>-9.6310468074877775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85E-46D8-9639-3EEE3916E4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144081288"/>
        <c:axId val="-2144297144"/>
      </c:lineChart>
      <c:catAx>
        <c:axId val="-2144081288"/>
        <c:scaling>
          <c:orientation val="minMax"/>
        </c:scaling>
        <c:delete val="0"/>
        <c:axPos val="b"/>
        <c:numFmt formatCode="0" sourceLinked="0"/>
        <c:majorTickMark val="none"/>
        <c:minorTickMark val="none"/>
        <c:tickLblPos val="low"/>
        <c:spPr>
          <a:ln w="12700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Titillium" panose="00000500000000000000" pitchFamily="50" charset="0"/>
                <a:ea typeface="Arial"/>
                <a:cs typeface="Arial"/>
              </a:defRPr>
            </a:pPr>
            <a:endParaRPr lang="de-DE"/>
          </a:p>
        </c:txPr>
        <c:crossAx val="-2144297144"/>
        <c:crossesAt val="0"/>
        <c:auto val="0"/>
        <c:lblAlgn val="ctr"/>
        <c:lblOffset val="100"/>
        <c:tickLblSkip val="1"/>
        <c:tickMarkSkip val="1"/>
        <c:noMultiLvlLbl val="1"/>
      </c:catAx>
      <c:valAx>
        <c:axId val="-2144297144"/>
        <c:scaling>
          <c:orientation val="minMax"/>
        </c:scaling>
        <c:delete val="0"/>
        <c:axPos val="l"/>
        <c:majorGridlines>
          <c:spPr>
            <a:ln w="3175">
              <a:solidFill>
                <a:schemeClr val="bg1">
                  <a:lumMod val="65000"/>
                </a:schemeClr>
              </a:solidFill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 b="0">
                    <a:latin typeface="Titillium" panose="00000500000000000000" pitchFamily="50" charset="0"/>
                  </a:defRPr>
                </a:pPr>
                <a:r>
                  <a:rPr lang="en-GB" sz="1200" b="0">
                    <a:latin typeface="Titillium" panose="00000500000000000000" pitchFamily="50" charset="0"/>
                  </a:rPr>
                  <a:t>in Prozent des BIP</a:t>
                </a:r>
              </a:p>
            </c:rich>
          </c:tx>
          <c:layout>
            <c:manualLayout>
              <c:xMode val="edge"/>
              <c:yMode val="edge"/>
              <c:x val="3.8885342034948298E-3"/>
              <c:y val="0.3315507283188480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 w="3175">
            <a:noFill/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Titillium" panose="00000500000000000000" pitchFamily="50" charset="0"/>
                <a:ea typeface="Arial"/>
                <a:cs typeface="Arial"/>
              </a:defRPr>
            </a:pPr>
            <a:endParaRPr lang="de-DE"/>
          </a:p>
        </c:txPr>
        <c:crossAx val="-2144081288"/>
        <c:crosses val="autoZero"/>
        <c:crossBetween val="between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  <c:showDLblsOverMax val="0"/>
  </c:chart>
  <c:spPr>
    <a:solidFill>
      <a:schemeClr val="bg1"/>
    </a:solidFill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ea typeface="Arial"/>
                <a:cs typeface="Arial"/>
              </a:defRPr>
            </a:pPr>
            <a:r>
              <a:rPr lang="en-GB" sz="22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cs typeface="Arial"/>
              </a:rPr>
              <a:t>Finanzierungssalden</a:t>
            </a:r>
            <a:r>
              <a:rPr lang="en-GB" sz="2200" b="0" i="0" u="none" strike="noStrike" baseline="30000">
                <a:solidFill>
                  <a:srgbClr val="000000"/>
                </a:solidFill>
                <a:latin typeface="Corbel" panose="020B0503020204020204" pitchFamily="34" charset="0"/>
                <a:cs typeface="Arial"/>
              </a:rPr>
              <a:t>1) </a:t>
            </a:r>
            <a:r>
              <a:rPr lang="en-GB" sz="22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cs typeface="Arial"/>
              </a:rPr>
              <a:t>- Deutschland</a:t>
            </a:r>
            <a:endParaRPr lang="en-GB" sz="2200" b="0" i="0" u="none" strike="noStrike" baseline="30000">
              <a:solidFill>
                <a:srgbClr val="000000"/>
              </a:solidFill>
              <a:latin typeface="Corbel" panose="020B0503020204020204" pitchFamily="34" charset="0"/>
              <a:cs typeface="Arial"/>
            </a:endParaRPr>
          </a:p>
        </c:rich>
      </c:tx>
      <c:layout>
        <c:manualLayout>
          <c:xMode val="edge"/>
          <c:yMode val="edge"/>
          <c:x val="0.260796925931704"/>
          <c:y val="5.184241327942119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6324566688824295E-2"/>
          <c:y val="0.16055053340511699"/>
          <c:w val="0.86402266288952201"/>
          <c:h val="0.60930918988661398"/>
        </c:manualLayout>
      </c:layout>
      <c:lineChart>
        <c:grouping val="standard"/>
        <c:varyColors val="0"/>
        <c:ser>
          <c:idx val="1"/>
          <c:order val="0"/>
          <c:tx>
            <c:strRef>
              <c:f>'[Schweiz_final.xlsx]Data - SELECTED'!$A$128</c:f>
              <c:strCache>
                <c:ptCount val="1"/>
                <c:pt idx="0">
                  <c:v>Haushalte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'[Schweiz_final.xlsx]Data - SELECTED'!$F$127:$Z$127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'[Schweiz_final.xlsx]Data - SELECTED'!$F$128:$Z$128</c:f>
              <c:numCache>
                <c:formatCode>0.0%</c:formatCode>
                <c:ptCount val="21"/>
                <c:pt idx="0">
                  <c:v>2.99071031344793E-2</c:v>
                </c:pt>
                <c:pt idx="1">
                  <c:v>3.2045558370364199E-2</c:v>
                </c:pt>
                <c:pt idx="2">
                  <c:v>3.19354986299559E-2</c:v>
                </c:pt>
                <c:pt idx="3">
                  <c:v>3.3712708660558997E-2</c:v>
                </c:pt>
                <c:pt idx="4">
                  <c:v>3.3629072875905601E-2</c:v>
                </c:pt>
                <c:pt idx="5">
                  <c:v>3.5611014514665897E-2</c:v>
                </c:pt>
                <c:pt idx="6">
                  <c:v>4.4636098814138603E-2</c:v>
                </c:pt>
                <c:pt idx="7">
                  <c:v>4.5829203047132797E-2</c:v>
                </c:pt>
                <c:pt idx="8">
                  <c:v>5.6349320745198397E-2</c:v>
                </c:pt>
                <c:pt idx="9">
                  <c:v>5.8750473438972599E-2</c:v>
                </c:pt>
                <c:pt idx="10">
                  <c:v>6.2889528263344999E-2</c:v>
                </c:pt>
                <c:pt idx="11">
                  <c:v>5.7160764650579801E-2</c:v>
                </c:pt>
                <c:pt idx="12">
                  <c:v>5.4193209535140001E-2</c:v>
                </c:pt>
                <c:pt idx="13">
                  <c:v>5.34792758047265E-2</c:v>
                </c:pt>
                <c:pt idx="14">
                  <c:v>6.1537711154827902E-2</c:v>
                </c:pt>
                <c:pt idx="15">
                  <c:v>5.75955597931831E-2</c:v>
                </c:pt>
                <c:pt idx="16">
                  <c:v>4.6612802983219397E-2</c:v>
                </c:pt>
                <c:pt idx="17">
                  <c:v>4.92947010011398E-2</c:v>
                </c:pt>
                <c:pt idx="18">
                  <c:v>4.6369495394956099E-2</c:v>
                </c:pt>
                <c:pt idx="19">
                  <c:v>4.69535095090289E-2</c:v>
                </c:pt>
                <c:pt idx="20">
                  <c:v>4.7295347915152303E-2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450-40A3-9A9C-1B83946713FB}"/>
            </c:ext>
          </c:extLst>
        </c:ser>
        <c:ser>
          <c:idx val="2"/>
          <c:order val="1"/>
          <c:tx>
            <c:strRef>
              <c:f>'[Schweiz_final.xlsx]Data - SELECTED'!$A$129</c:f>
              <c:strCache>
                <c:ptCount val="1"/>
                <c:pt idx="0">
                  <c:v>Staat</c:v>
                </c:pt>
              </c:strCache>
            </c:strRef>
          </c:tx>
          <c:spPr>
            <a:ln w="38100">
              <a:solidFill>
                <a:srgbClr val="FF9900"/>
              </a:solidFill>
            </a:ln>
          </c:spPr>
          <c:marker>
            <c:symbol val="none"/>
          </c:marker>
          <c:cat>
            <c:numRef>
              <c:f>'[Schweiz_final.xlsx]Data - SELECTED'!$F$127:$Z$127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'[Schweiz_final.xlsx]Data - SELECTED'!$F$129:$Z$129</c:f>
              <c:numCache>
                <c:formatCode>0.0%</c:formatCode>
                <c:ptCount val="21"/>
                <c:pt idx="0">
                  <c:v>-9.4266620323559105E-2</c:v>
                </c:pt>
                <c:pt idx="1">
                  <c:v>-3.5423501806553397E-2</c:v>
                </c:pt>
                <c:pt idx="2">
                  <c:v>-2.9451118149144199E-2</c:v>
                </c:pt>
                <c:pt idx="3">
                  <c:v>-2.53182243847332E-2</c:v>
                </c:pt>
                <c:pt idx="4">
                  <c:v>-1.6982100654759601E-2</c:v>
                </c:pt>
                <c:pt idx="5">
                  <c:v>8.5892614151799208E-3</c:v>
                </c:pt>
                <c:pt idx="6">
                  <c:v>-3.11159024703535E-2</c:v>
                </c:pt>
                <c:pt idx="7">
                  <c:v>-3.9442083203201E-2</c:v>
                </c:pt>
                <c:pt idx="8">
                  <c:v>-4.1756152931425899E-2</c:v>
                </c:pt>
                <c:pt idx="9">
                  <c:v>-3.7407844553470002E-2</c:v>
                </c:pt>
                <c:pt idx="10">
                  <c:v>-3.4169397529619401E-2</c:v>
                </c:pt>
                <c:pt idx="11">
                  <c:v>-1.7215084090671701E-2</c:v>
                </c:pt>
                <c:pt idx="12">
                  <c:v>1.8724907787985999E-3</c:v>
                </c:pt>
                <c:pt idx="13">
                  <c:v>-1.76871969833004E-3</c:v>
                </c:pt>
                <c:pt idx="14">
                  <c:v>-3.2349976425447499E-2</c:v>
                </c:pt>
                <c:pt idx="15">
                  <c:v>-4.2209871088269298E-2</c:v>
                </c:pt>
                <c:pt idx="16">
                  <c:v>-9.5678327266270104E-3</c:v>
                </c:pt>
                <c:pt idx="17">
                  <c:v>-8.7881053846656403E-4</c:v>
                </c:pt>
                <c:pt idx="18">
                  <c:v>-1.1053523443537701E-3</c:v>
                </c:pt>
                <c:pt idx="19">
                  <c:v>3.0631248606657201E-3</c:v>
                </c:pt>
                <c:pt idx="20">
                  <c:v>5.4346791779554598E-3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450-40A3-9A9C-1B83946713FB}"/>
            </c:ext>
          </c:extLst>
        </c:ser>
        <c:ser>
          <c:idx val="3"/>
          <c:order val="2"/>
          <c:tx>
            <c:strRef>
              <c:f>'[Schweiz_final.xlsx]Data - SELECTED'!$A$130</c:f>
              <c:strCache>
                <c:ptCount val="1"/>
                <c:pt idx="0">
                  <c:v>Unternehmen</c:v>
                </c:pt>
              </c:strCache>
            </c:strRef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'[Schweiz_final.xlsx]Data - SELECTED'!$F$127:$Z$127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'[Schweiz_final.xlsx]Data - SELECTED'!$F$130:$Z$130</c:f>
              <c:numCache>
                <c:formatCode>0.0%</c:formatCode>
                <c:ptCount val="21"/>
                <c:pt idx="0">
                  <c:v>5.11017020559488E-2</c:v>
                </c:pt>
                <c:pt idx="1">
                  <c:v>-4.4431870094272996E-3</c:v>
                </c:pt>
                <c:pt idx="2">
                  <c:v>-7.7078323818432302E-3</c:v>
                </c:pt>
                <c:pt idx="3">
                  <c:v>-1.5643410314979001E-2</c:v>
                </c:pt>
                <c:pt idx="4">
                  <c:v>-3.08158343341986E-2</c:v>
                </c:pt>
                <c:pt idx="5">
                  <c:v>-5.8919999244027799E-2</c:v>
                </c:pt>
                <c:pt idx="6">
                  <c:v>-1.80397733789022E-2</c:v>
                </c:pt>
                <c:pt idx="7">
                  <c:v>1.0704343929497699E-2</c:v>
                </c:pt>
                <c:pt idx="8">
                  <c:v>2.3296457785305E-3</c:v>
                </c:pt>
                <c:pt idx="9">
                  <c:v>2.3233301917537901E-2</c:v>
                </c:pt>
                <c:pt idx="10">
                  <c:v>1.67506932190572E-2</c:v>
                </c:pt>
                <c:pt idx="11">
                  <c:v>1.7427765590723902E-2</c:v>
                </c:pt>
                <c:pt idx="12">
                  <c:v>1.1911365056123E-2</c:v>
                </c:pt>
                <c:pt idx="13">
                  <c:v>3.1162413047381801E-3</c:v>
                </c:pt>
                <c:pt idx="14">
                  <c:v>2.8812980636350301E-2</c:v>
                </c:pt>
                <c:pt idx="15">
                  <c:v>4.2761796237296798E-2</c:v>
                </c:pt>
                <c:pt idx="16">
                  <c:v>2.31432566811684E-2</c:v>
                </c:pt>
                <c:pt idx="17">
                  <c:v>2.34084490681922E-2</c:v>
                </c:pt>
                <c:pt idx="18">
                  <c:v>2.14391559901022E-2</c:v>
                </c:pt>
                <c:pt idx="19">
                  <c:v>2.8105568226639E-2</c:v>
                </c:pt>
                <c:pt idx="20">
                  <c:v>3.51996629881716E-2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450-40A3-9A9C-1B83946713FB}"/>
            </c:ext>
          </c:extLst>
        </c:ser>
        <c:ser>
          <c:idx val="0"/>
          <c:order val="3"/>
          <c:tx>
            <c:v>Ausland</c:v>
          </c:tx>
          <c:spPr>
            <a:ln w="3810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'[Schweiz_final.xlsx]Data - SELECTED'!$F$127:$Z$127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'[Schweiz_final.xlsx]Data - SELECTED'!$F$131:$Z$131</c:f>
              <c:numCache>
                <c:formatCode>0.0%</c:formatCode>
                <c:ptCount val="21"/>
                <c:pt idx="0">
                  <c:v>1.3257815133131101E-2</c:v>
                </c:pt>
                <c:pt idx="1">
                  <c:v>7.8211304456164994E-3</c:v>
                </c:pt>
                <c:pt idx="2">
                  <c:v>5.2234519010314704E-3</c:v>
                </c:pt>
                <c:pt idx="3">
                  <c:v>7.2489260391531201E-3</c:v>
                </c:pt>
                <c:pt idx="4">
                  <c:v>1.4168862113052599E-2</c:v>
                </c:pt>
                <c:pt idx="5">
                  <c:v>1.4719723314182E-2</c:v>
                </c:pt>
                <c:pt idx="6">
                  <c:v>4.5195770351170996E-3</c:v>
                </c:pt>
                <c:pt idx="7">
                  <c:v>-1.7091463773429499E-2</c:v>
                </c:pt>
                <c:pt idx="8">
                  <c:v>-1.6922813592303E-2</c:v>
                </c:pt>
                <c:pt idx="9">
                  <c:v>-4.4575930803040599E-2</c:v>
                </c:pt>
                <c:pt idx="10">
                  <c:v>-4.5470823952782902E-2</c:v>
                </c:pt>
                <c:pt idx="11">
                  <c:v>-5.7373446150632001E-2</c:v>
                </c:pt>
                <c:pt idx="12">
                  <c:v>-6.7977065370061596E-2</c:v>
                </c:pt>
                <c:pt idx="13">
                  <c:v>-5.4826797411134602E-2</c:v>
                </c:pt>
                <c:pt idx="14">
                  <c:v>-5.8000715365730697E-2</c:v>
                </c:pt>
                <c:pt idx="15">
                  <c:v>-5.8147484942210698E-2</c:v>
                </c:pt>
                <c:pt idx="16">
                  <c:v>-6.0188226937760797E-2</c:v>
                </c:pt>
                <c:pt idx="17">
                  <c:v>-7.1824339530865505E-2</c:v>
                </c:pt>
                <c:pt idx="18">
                  <c:v>-6.6703299040704503E-2</c:v>
                </c:pt>
                <c:pt idx="19">
                  <c:v>-7.8122202596333595E-2</c:v>
                </c:pt>
                <c:pt idx="20">
                  <c:v>-8.7929690081279294E-2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450-40A3-9A9C-1B83946713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141774392"/>
        <c:axId val="-2110707944"/>
      </c:lineChart>
      <c:dateAx>
        <c:axId val="-21417743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orbel" panose="020B0503020204020204" pitchFamily="34" charset="0"/>
                    <a:ea typeface="Arial"/>
                    <a:cs typeface="Arial"/>
                  </a:defRPr>
                </a:pPr>
                <a:r>
                  <a:rPr lang="de-DE" b="0">
                    <a:latin typeface="Corbel" panose="020B0503020204020204" pitchFamily="34" charset="0"/>
                  </a:rPr>
                  <a:t>Jahre</a:t>
                </a:r>
              </a:p>
            </c:rich>
          </c:tx>
          <c:layout>
            <c:manualLayout>
              <c:xMode val="edge"/>
              <c:yMode val="edge"/>
              <c:x val="0.51122959994964101"/>
              <c:y val="0.8630338379419749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0"/>
        <c:majorTickMark val="none"/>
        <c:minorTickMark val="none"/>
        <c:tickLblPos val="low"/>
        <c:spPr>
          <a:ln w="25400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ea typeface="Arial"/>
                <a:cs typeface="Arial"/>
              </a:defRPr>
            </a:pPr>
            <a:endParaRPr lang="de-DE"/>
          </a:p>
        </c:txPr>
        <c:crossAx val="-2110707944"/>
        <c:crosses val="autoZero"/>
        <c:auto val="1"/>
        <c:lblOffset val="100"/>
        <c:baseTimeUnit val="months"/>
        <c:majorTimeUnit val="months"/>
        <c:minorUnit val="1"/>
        <c:minorTimeUnit val="months"/>
      </c:dateAx>
      <c:valAx>
        <c:axId val="-211070794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orbel" panose="020B0503020204020204" pitchFamily="34" charset="0"/>
                    <a:ea typeface="Arial"/>
                    <a:cs typeface="Arial"/>
                  </a:defRPr>
                </a:pPr>
                <a:r>
                  <a:rPr lang="de-DE" b="0" baseline="0">
                    <a:latin typeface="Corbel" panose="020B0503020204020204" pitchFamily="34" charset="0"/>
                  </a:rPr>
                  <a:t>in </a:t>
                </a:r>
                <a:r>
                  <a:rPr lang="de-DE" b="0">
                    <a:latin typeface="Corbel" panose="020B0503020204020204" pitchFamily="34" charset="0"/>
                  </a:rPr>
                  <a:t>% des BIP</a:t>
                </a:r>
              </a:p>
            </c:rich>
          </c:tx>
          <c:layout>
            <c:manualLayout>
              <c:xMode val="edge"/>
              <c:yMode val="edge"/>
              <c:x val="8.94468483410377E-3"/>
              <c:y val="0.37454387458324501"/>
            </c:manualLayout>
          </c:layout>
          <c:overlay val="0"/>
          <c:spPr>
            <a:noFill/>
            <a:ln w="25400">
              <a:noFill/>
            </a:ln>
          </c:spPr>
        </c:title>
        <c:numFmt formatCode="0%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orbel" panose="020B0503020204020204" pitchFamily="34" charset="0"/>
                <a:ea typeface="Arial"/>
                <a:cs typeface="Arial"/>
              </a:defRPr>
            </a:pPr>
            <a:endParaRPr lang="de-DE"/>
          </a:p>
        </c:txPr>
        <c:crossAx val="-2141774392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chemeClr val="bg1"/>
    </a:solidFill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0.08475</cdr:x>
      <cdr:y>0.90372</cdr:y>
    </cdr:from>
    <cdr:to>
      <cdr:x>0.97075</cdr:x>
      <cdr:y>1</cdr:y>
    </cdr:to>
    <cdr:sp macro="" textlink="">
      <cdr:nvSpPr>
        <cdr:cNvPr id="10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74147" y="5095875"/>
          <a:ext cx="8093145" cy="54292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vertOverflow="clip" wrap="square" lIns="27432" tIns="27432" rIns="0" bIns="27432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de-DE" sz="1200" b="0" i="0" u="none" strike="noStrike" baseline="30000" dirty="0">
              <a:solidFill>
                <a:srgbClr val="000000"/>
              </a:solidFill>
              <a:latin typeface="Corbel" panose="020B0503020204020204" pitchFamily="34" charset="0"/>
              <a:cs typeface="Arial"/>
            </a:rPr>
            <a:t>1)</a:t>
          </a:r>
          <a:r>
            <a:rPr lang="de-DE" sz="1200" b="0" i="0" u="none" strike="noStrike" baseline="0" dirty="0">
              <a:solidFill>
                <a:srgbClr val="000000"/>
              </a:solidFill>
              <a:latin typeface="Corbel" panose="020B0503020204020204" pitchFamily="34" charset="0"/>
              <a:cs typeface="Arial"/>
            </a:rPr>
            <a:t> Libor 6 Monate; Schweiz bis 2012 AMECO, danach SNB Daten</a:t>
          </a:r>
        </a:p>
        <a:p xmlns:a="http://schemas.openxmlformats.org/drawingml/2006/main">
          <a:pPr algn="l" rtl="0">
            <a:defRPr sz="1000"/>
          </a:pPr>
          <a:r>
            <a:rPr lang="de-DE" sz="1200" b="0" i="0" u="none" strike="noStrike" baseline="0" dirty="0">
              <a:solidFill>
                <a:srgbClr val="000000"/>
              </a:solidFill>
              <a:latin typeface="Corbel" panose="020B0503020204020204" pitchFamily="34" charset="0"/>
              <a:cs typeface="Arial"/>
            </a:rPr>
            <a:t>Quelle: AMECO, Schweizer Nationalbank.</a:t>
          </a:r>
        </a:p>
      </cdr:txBody>
    </cdr:sp>
  </cdr:relSizeAnchor>
  <cdr:relSizeAnchor xmlns:cdr="http://schemas.openxmlformats.org/drawingml/2006/chartDrawing">
    <cdr:from>
      <cdr:x>0.16006</cdr:x>
      <cdr:y>0.61053</cdr:y>
    </cdr:from>
    <cdr:to>
      <cdr:x>0.41293</cdr:x>
      <cdr:y>0.67977</cdr:y>
    </cdr:to>
    <cdr:sp macro="" textlink="">
      <cdr:nvSpPr>
        <cdr:cNvPr id="8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462027" y="3442657"/>
          <a:ext cx="2309834" cy="39043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 dirty="0">
              <a:solidFill>
                <a:srgbClr val="0070C0"/>
              </a:solidFill>
              <a:latin typeface="Corbel" panose="020B0503020204020204" pitchFamily="34" charset="0"/>
              <a:cs typeface="Arial"/>
            </a:rPr>
            <a:t>Schweiz</a:t>
          </a:r>
        </a:p>
      </cdr:txBody>
    </cdr:sp>
  </cdr:relSizeAnchor>
  <cdr:relSizeAnchor xmlns:cdr="http://schemas.openxmlformats.org/drawingml/2006/chartDrawing">
    <cdr:from>
      <cdr:x>0.64546</cdr:x>
      <cdr:y>0.4331</cdr:y>
    </cdr:from>
    <cdr:to>
      <cdr:x>0.89833</cdr:x>
      <cdr:y>0.50235</cdr:y>
    </cdr:to>
    <cdr:sp macro="" textlink="">
      <cdr:nvSpPr>
        <cdr:cNvPr id="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895967" y="2442176"/>
          <a:ext cx="2309835" cy="3904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>
              <a:solidFill>
                <a:srgbClr val="FF9900"/>
              </a:solidFill>
              <a:latin typeface="Corbel" panose="020B0503020204020204" pitchFamily="34" charset="0"/>
              <a:cs typeface="Arial"/>
            </a:rPr>
            <a:t>Österreich</a:t>
          </a:r>
        </a:p>
      </cdr:txBody>
    </cdr:sp>
  </cdr:relSizeAnchor>
  <cdr:relSizeAnchor xmlns:cdr="http://schemas.openxmlformats.org/drawingml/2006/chartDrawing">
    <cdr:from>
      <cdr:x>0.7049</cdr:x>
      <cdr:y>0.51924</cdr:y>
    </cdr:from>
    <cdr:to>
      <cdr:x>0.92951</cdr:x>
      <cdr:y>0.58849</cdr:y>
    </cdr:to>
    <cdr:sp macro="" textlink="">
      <cdr:nvSpPr>
        <cdr:cNvPr id="6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438897" y="2927903"/>
          <a:ext cx="2051694" cy="3904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>
              <a:solidFill>
                <a:srgbClr val="00B050"/>
              </a:solidFill>
              <a:latin typeface="Corbel" panose="020B0503020204020204" pitchFamily="34" charset="0"/>
              <a:cs typeface="Arial"/>
            </a:rPr>
            <a:t>Deutschland</a:t>
          </a:r>
        </a:p>
      </cdr:txBody>
    </cdr:sp>
  </cdr:relSizeAnchor>
  <cdr:relSizeAnchor xmlns:cdr="http://schemas.openxmlformats.org/drawingml/2006/chartDrawing">
    <cdr:from>
      <cdr:x>0.18805</cdr:x>
      <cdr:y>0.34347</cdr:y>
    </cdr:from>
    <cdr:to>
      <cdr:x>0.44092</cdr:x>
      <cdr:y>0.41272</cdr:y>
    </cdr:to>
    <cdr:sp macro="" textlink="">
      <cdr:nvSpPr>
        <cdr:cNvPr id="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717695" y="1936766"/>
          <a:ext cx="2309835" cy="3904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 dirty="0">
              <a:solidFill>
                <a:srgbClr val="7030A0"/>
              </a:solidFill>
              <a:latin typeface="Corbel" panose="020B0503020204020204" pitchFamily="34" charset="0"/>
              <a:cs typeface="Arial"/>
            </a:rPr>
            <a:t>Frankreich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0.08475</cdr:x>
      <cdr:y>0.89015</cdr:y>
    </cdr:from>
    <cdr:to>
      <cdr:x>0.97075</cdr:x>
      <cdr:y>1</cdr:y>
    </cdr:to>
    <cdr:sp macro="" textlink="">
      <cdr:nvSpPr>
        <cdr:cNvPr id="10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74147" y="5036344"/>
          <a:ext cx="8093145" cy="62150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vertOverflow="clip" wrap="square" lIns="27432" tIns="27432" rIns="0" bIns="27432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de-DE" sz="1200" b="0" i="0" u="none" strike="noStrike" baseline="30000" dirty="0">
              <a:solidFill>
                <a:srgbClr val="000000"/>
              </a:solidFill>
              <a:latin typeface="Corbel" panose="020B0503020204020204" pitchFamily="34" charset="0"/>
              <a:cs typeface="Arial"/>
            </a:rPr>
            <a:t>1)</a:t>
          </a:r>
          <a:r>
            <a:rPr lang="de-DE" sz="1200" b="0" i="0" u="none" strike="noStrike" baseline="0" dirty="0">
              <a:solidFill>
                <a:srgbClr val="000000"/>
              </a:solidFill>
              <a:latin typeface="Corbel" panose="020B0503020204020204" pitchFamily="34" charset="0"/>
              <a:cs typeface="Arial"/>
            </a:rPr>
            <a:t> </a:t>
          </a:r>
          <a:r>
            <a:rPr lang="de-DE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in Prozent des nominalen BIP, </a:t>
          </a:r>
          <a:r>
            <a:rPr lang="de-DE" sz="1200" b="0" i="0" baseline="30000" dirty="0">
              <a:latin typeface="Corbel" panose="020B0503020204020204" pitchFamily="34" charset="0"/>
              <a:ea typeface="+mn-ea"/>
              <a:cs typeface="Arial" pitchFamily="34" charset="0"/>
            </a:rPr>
            <a:t>2)</a:t>
          </a:r>
          <a:r>
            <a:rPr lang="de-DE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 Negative Werte bedeuten Verschuldung des Auslands</a:t>
          </a:r>
          <a:endParaRPr lang="de-DE" sz="1200" b="0" i="0" u="none" strike="noStrike" baseline="0" dirty="0">
            <a:solidFill>
              <a:srgbClr val="000000"/>
            </a:solidFill>
            <a:latin typeface="Corbel" panose="020B0503020204020204" pitchFamily="34" charset="0"/>
            <a:cs typeface="Arial" pitchFamily="34" charset="0"/>
          </a:endParaRPr>
        </a:p>
        <a:p xmlns:a="http://schemas.openxmlformats.org/drawingml/2006/main">
          <a:pPr algn="l" rtl="0">
            <a:defRPr sz="1000"/>
          </a:pPr>
          <a:r>
            <a:rPr lang="de-DE" sz="1200" b="0" i="0" u="none" strike="noStrike" baseline="0" dirty="0">
              <a:solidFill>
                <a:srgbClr val="000000"/>
              </a:solidFill>
              <a:latin typeface="Corbel" panose="020B0503020204020204" pitchFamily="34" charset="0"/>
              <a:cs typeface="Arial"/>
            </a:rPr>
            <a:t>Quelle: AMECO.</a:t>
          </a:r>
        </a:p>
      </cdr:txBody>
    </cdr:sp>
  </cdr:relSizeAnchor>
  <cdr:relSizeAnchor xmlns:cdr="http://schemas.openxmlformats.org/drawingml/2006/chartDrawing">
    <cdr:from>
      <cdr:x>0.67152</cdr:x>
      <cdr:y>0.16553</cdr:y>
    </cdr:from>
    <cdr:to>
      <cdr:x>0.92439</cdr:x>
      <cdr:y>0.23478</cdr:y>
    </cdr:to>
    <cdr:sp macro="" textlink="">
      <cdr:nvSpPr>
        <cdr:cNvPr id="8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133952" y="933381"/>
          <a:ext cx="2309835" cy="3904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 dirty="0">
              <a:solidFill>
                <a:srgbClr val="0070C0"/>
              </a:solidFill>
              <a:latin typeface="Corbel" panose="020B0503020204020204" pitchFamily="34" charset="0"/>
              <a:cs typeface="Arial"/>
            </a:rPr>
            <a:t>Haushalte</a:t>
          </a:r>
        </a:p>
      </cdr:txBody>
    </cdr:sp>
  </cdr:relSizeAnchor>
  <cdr:relSizeAnchor xmlns:cdr="http://schemas.openxmlformats.org/drawingml/2006/chartDrawing">
    <cdr:from>
      <cdr:x>0.58549</cdr:x>
      <cdr:y>0.60522</cdr:y>
    </cdr:from>
    <cdr:to>
      <cdr:x>0.83836</cdr:x>
      <cdr:y>0.67447</cdr:y>
    </cdr:to>
    <cdr:sp macro="" textlink="">
      <cdr:nvSpPr>
        <cdr:cNvPr id="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348145" y="3412705"/>
          <a:ext cx="2309835" cy="3904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>
              <a:solidFill>
                <a:srgbClr val="FF9900"/>
              </a:solidFill>
              <a:latin typeface="Corbel" panose="020B0503020204020204" pitchFamily="34" charset="0"/>
              <a:cs typeface="Arial"/>
            </a:rPr>
            <a:t>Staat</a:t>
          </a:r>
        </a:p>
      </cdr:txBody>
    </cdr:sp>
  </cdr:relSizeAnchor>
  <cdr:relSizeAnchor xmlns:cdr="http://schemas.openxmlformats.org/drawingml/2006/chartDrawing">
    <cdr:from>
      <cdr:x>0.2414</cdr:x>
      <cdr:y>0.33189</cdr:y>
    </cdr:from>
    <cdr:to>
      <cdr:x>0.46601</cdr:x>
      <cdr:y>0.40114</cdr:y>
    </cdr:to>
    <cdr:sp macro="" textlink="">
      <cdr:nvSpPr>
        <cdr:cNvPr id="6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205055" y="1871477"/>
          <a:ext cx="2051694" cy="39048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 dirty="0">
              <a:solidFill>
                <a:srgbClr val="00B050"/>
              </a:solidFill>
              <a:latin typeface="Corbel" panose="020B0503020204020204" pitchFamily="34" charset="0"/>
              <a:cs typeface="Arial"/>
            </a:rPr>
            <a:t>Unternehmen</a:t>
          </a:r>
        </a:p>
      </cdr:txBody>
    </cdr:sp>
  </cdr:relSizeAnchor>
  <cdr:relSizeAnchor xmlns:cdr="http://schemas.openxmlformats.org/drawingml/2006/chartDrawing">
    <cdr:from>
      <cdr:x>0.09211</cdr:x>
      <cdr:y>0.42623</cdr:y>
    </cdr:from>
    <cdr:to>
      <cdr:x>0.34498</cdr:x>
      <cdr:y>0.49548</cdr:y>
    </cdr:to>
    <cdr:sp macro="" textlink="">
      <cdr:nvSpPr>
        <cdr:cNvPr id="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41338" y="2403424"/>
          <a:ext cx="2309835" cy="3904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 dirty="0">
              <a:solidFill>
                <a:srgbClr val="7030A0"/>
              </a:solidFill>
              <a:latin typeface="Corbel" panose="020B0503020204020204" pitchFamily="34" charset="0"/>
              <a:cs typeface="Arial"/>
            </a:rPr>
            <a:t>Ausland</a:t>
          </a:r>
          <a:r>
            <a:rPr lang="de-DE" sz="1600" b="0" i="0" u="none" strike="noStrike" baseline="30000" dirty="0">
              <a:solidFill>
                <a:srgbClr val="7030A0"/>
              </a:solidFill>
              <a:latin typeface="Corbel" panose="020B0503020204020204" pitchFamily="34" charset="0"/>
              <a:cs typeface="Arial"/>
            </a:rPr>
            <a:t>2)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0.08548</cdr:x>
      <cdr:y>0.91304</cdr:y>
    </cdr:from>
    <cdr:to>
      <cdr:x>0.967</cdr:x>
      <cdr:y>1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23007" y="4960620"/>
          <a:ext cx="7456072" cy="4724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de-DE" sz="900" b="0" i="0" u="none" strike="noStrike" baseline="30000">
              <a:solidFill>
                <a:srgbClr val="000000"/>
              </a:solidFill>
              <a:latin typeface="Titillium" panose="00000500000000000000" pitchFamily="50" charset="0"/>
              <a:cs typeface="Arial"/>
            </a:rPr>
            <a:t>1)</a:t>
          </a:r>
          <a:r>
            <a:rPr lang="de-DE" sz="900" b="0" i="0" u="none" strike="noStrike" baseline="0">
              <a:solidFill>
                <a:srgbClr val="000000"/>
              </a:solidFill>
              <a:latin typeface="Titillium" panose="00000500000000000000" pitchFamily="50" charset="0"/>
              <a:cs typeface="Arial"/>
            </a:rPr>
            <a:t> In % des nominalen BIP; </a:t>
          </a:r>
          <a:r>
            <a:rPr lang="de-DE" sz="900" b="0" i="0" u="none" strike="noStrike" baseline="30000">
              <a:solidFill>
                <a:srgbClr val="000000"/>
              </a:solidFill>
              <a:latin typeface="Titillium" panose="00000500000000000000" pitchFamily="50" charset="0"/>
              <a:cs typeface="Arial"/>
            </a:rPr>
            <a:t>2)</a:t>
          </a:r>
          <a:r>
            <a:rPr lang="de-DE" sz="900" b="0" i="0" u="none" strike="noStrike" baseline="0">
              <a:solidFill>
                <a:srgbClr val="000000"/>
              </a:solidFill>
              <a:latin typeface="Titillium" panose="00000500000000000000" pitchFamily="50" charset="0"/>
              <a:cs typeface="Arial"/>
            </a:rPr>
            <a:t> Negative Werte bedeuten eine Verschuldung des Auslands</a:t>
          </a:r>
          <a:endParaRPr lang="de-DE" sz="900" b="0" i="0" u="none" strike="noStrike" baseline="0">
            <a:solidFill>
              <a:srgbClr val="000000"/>
            </a:solidFill>
            <a:latin typeface="Titillium" panose="00000500000000000000" pitchFamily="50" charset="0"/>
            <a:cs typeface="Arial" panose="020B0604020202020204" pitchFamily="34" charset="0"/>
          </a:endParaRPr>
        </a:p>
        <a:p xmlns:a="http://schemas.openxmlformats.org/drawingml/2006/main">
          <a:pPr algn="l" rtl="0">
            <a:defRPr sz="1000"/>
          </a:pPr>
          <a:r>
            <a:rPr lang="de-DE" sz="900" b="0" i="0" u="none" strike="noStrike" baseline="0">
              <a:solidFill>
                <a:srgbClr val="000000"/>
              </a:solidFill>
              <a:latin typeface="Titillium" panose="00000500000000000000" pitchFamily="50" charset="0"/>
              <a:cs typeface="Arial"/>
            </a:rPr>
            <a:t>Quelle: AMECO</a:t>
          </a:r>
        </a:p>
      </cdr:txBody>
    </cdr:sp>
  </cdr:relSizeAnchor>
  <cdr:relSizeAnchor xmlns:cdr="http://schemas.openxmlformats.org/drawingml/2006/chartDrawing">
    <cdr:from>
      <cdr:x>0.71156</cdr:x>
      <cdr:y>0.21106</cdr:y>
    </cdr:from>
    <cdr:to>
      <cdr:x>0.90811</cdr:x>
      <cdr:y>0.27277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018486" y="1146686"/>
          <a:ext cx="1662460" cy="3352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400">
              <a:solidFill>
                <a:srgbClr val="0070C0"/>
              </a:solidFill>
              <a:latin typeface="Titillium" panose="00000500000000000000" pitchFamily="50" charset="0"/>
            </a:rPr>
            <a:t>private Haushalte</a:t>
          </a:r>
        </a:p>
      </cdr:txBody>
    </cdr:sp>
  </cdr:relSizeAnchor>
  <cdr:relSizeAnchor xmlns:cdr="http://schemas.openxmlformats.org/drawingml/2006/chartDrawing">
    <cdr:from>
      <cdr:x>0.51711</cdr:x>
      <cdr:y>0.39224</cdr:y>
    </cdr:from>
    <cdr:to>
      <cdr:x>0.66577</cdr:x>
      <cdr:y>0.45395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4373845" y="2131045"/>
          <a:ext cx="1257336" cy="3352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400">
              <a:solidFill>
                <a:srgbClr val="00B050"/>
              </a:solidFill>
              <a:latin typeface="Titillium" panose="00000500000000000000" pitchFamily="50" charset="0"/>
            </a:rPr>
            <a:t>Unternehmen</a:t>
          </a:r>
        </a:p>
      </cdr:txBody>
    </cdr:sp>
  </cdr:relSizeAnchor>
  <cdr:relSizeAnchor xmlns:cdr="http://schemas.openxmlformats.org/drawingml/2006/chartDrawing">
    <cdr:from>
      <cdr:x>0.73425</cdr:x>
      <cdr:y>0.56757</cdr:y>
    </cdr:from>
    <cdr:to>
      <cdr:x>0.83515</cdr:x>
      <cdr:y>0.62928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6210397" y="3083635"/>
          <a:ext cx="853432" cy="3352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400">
              <a:solidFill>
                <a:srgbClr val="FF6600"/>
              </a:solidFill>
              <a:latin typeface="Titillium" panose="00000500000000000000" pitchFamily="50" charset="0"/>
            </a:rPr>
            <a:t>Staat</a:t>
          </a:r>
        </a:p>
      </cdr:txBody>
    </cdr:sp>
  </cdr:relSizeAnchor>
  <cdr:relSizeAnchor xmlns:cdr="http://schemas.openxmlformats.org/drawingml/2006/chartDrawing">
    <cdr:from>
      <cdr:x>0.29058</cdr:x>
      <cdr:y>0.16025</cdr:y>
    </cdr:from>
    <cdr:to>
      <cdr:x>0.50439</cdr:x>
      <cdr:y>0.22196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2457817" y="870671"/>
          <a:ext cx="1808448" cy="3352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400">
              <a:solidFill>
                <a:srgbClr val="00B0F0"/>
              </a:solidFill>
              <a:latin typeface="Titillium" panose="00000500000000000000" pitchFamily="50" charset="0"/>
            </a:rPr>
            <a:t>Ausland</a:t>
          </a:r>
          <a:r>
            <a:rPr lang="en-GB" sz="1400" baseline="30000">
              <a:solidFill>
                <a:srgbClr val="00B0F0"/>
              </a:solidFill>
              <a:latin typeface="Titillium" panose="00000500000000000000" pitchFamily="50" charset="0"/>
            </a:rPr>
            <a:t>2)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0.08475</cdr:x>
      <cdr:y>0.88851</cdr:y>
    </cdr:from>
    <cdr:to>
      <cdr:x>0.97075</cdr:x>
      <cdr:y>1</cdr:y>
    </cdr:to>
    <cdr:sp macro="" textlink="">
      <cdr:nvSpPr>
        <cdr:cNvPr id="10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74147" y="5010150"/>
          <a:ext cx="8093145" cy="6286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vertOverflow="clip" wrap="square" lIns="27432" tIns="27432" rIns="0" bIns="27432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de-DE" sz="1200" b="0" i="0" u="none" strike="noStrike" baseline="30000" dirty="0">
              <a:solidFill>
                <a:srgbClr val="000000"/>
              </a:solidFill>
              <a:latin typeface="Corbel" panose="020B0503020204020204" pitchFamily="34" charset="0"/>
              <a:cs typeface="Arial"/>
            </a:rPr>
            <a:t>1) </a:t>
          </a:r>
          <a:r>
            <a:rPr lang="de-DE" sz="1200" b="0" i="0" u="none" strike="noStrike" baseline="0" dirty="0">
              <a:solidFill>
                <a:srgbClr val="000000"/>
              </a:solidFill>
              <a:latin typeface="Corbel" panose="020B0503020204020204" pitchFamily="34" charset="0"/>
              <a:cs typeface="Arial"/>
            </a:rPr>
            <a:t>10-jährige Staatsanleihen; Schweiz bis 2010 AMECO, danach SNB Daten</a:t>
          </a:r>
        </a:p>
        <a:p xmlns:a="http://schemas.openxmlformats.org/drawingml/2006/main">
          <a:pPr algn="l" rtl="0">
            <a:defRPr sz="1000"/>
          </a:pPr>
          <a:r>
            <a:rPr lang="de-DE" sz="1200" b="0" i="0" u="none" strike="noStrike" baseline="0" dirty="0">
              <a:solidFill>
                <a:srgbClr val="000000"/>
              </a:solidFill>
              <a:latin typeface="Corbel" panose="020B0503020204020204" pitchFamily="34" charset="0"/>
              <a:cs typeface="Arial"/>
            </a:rPr>
            <a:t>Quelle: AMECO, Schweizer Nationalbank.</a:t>
          </a:r>
        </a:p>
      </cdr:txBody>
    </cdr:sp>
  </cdr:relSizeAnchor>
  <cdr:relSizeAnchor xmlns:cdr="http://schemas.openxmlformats.org/drawingml/2006/chartDrawing">
    <cdr:from>
      <cdr:x>0.30084</cdr:x>
      <cdr:y>0.5058</cdr:y>
    </cdr:from>
    <cdr:to>
      <cdr:x>0.55371</cdr:x>
      <cdr:y>0.57504</cdr:y>
    </cdr:to>
    <cdr:sp macro="" textlink="">
      <cdr:nvSpPr>
        <cdr:cNvPr id="8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747981" y="2852081"/>
          <a:ext cx="2309835" cy="39043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>
              <a:solidFill>
                <a:srgbClr val="0070C0"/>
              </a:solidFill>
              <a:latin typeface="Corbel" panose="020B0503020204020204" pitchFamily="34" charset="0"/>
              <a:cs typeface="Arial"/>
            </a:rPr>
            <a:t>Schweiz</a:t>
          </a:r>
        </a:p>
      </cdr:txBody>
    </cdr:sp>
  </cdr:relSizeAnchor>
  <cdr:relSizeAnchor xmlns:cdr="http://schemas.openxmlformats.org/drawingml/2006/chartDrawing">
    <cdr:from>
      <cdr:x>0.65381</cdr:x>
      <cdr:y>0.39932</cdr:y>
    </cdr:from>
    <cdr:to>
      <cdr:x>0.90668</cdr:x>
      <cdr:y>0.46857</cdr:y>
    </cdr:to>
    <cdr:sp macro="" textlink="">
      <cdr:nvSpPr>
        <cdr:cNvPr id="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972209" y="2251680"/>
          <a:ext cx="2309834" cy="39048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>
              <a:solidFill>
                <a:srgbClr val="FF9900"/>
              </a:solidFill>
              <a:latin typeface="Corbel" panose="020B0503020204020204" pitchFamily="34" charset="0"/>
              <a:cs typeface="Arial"/>
            </a:rPr>
            <a:t>Österreich</a:t>
          </a:r>
        </a:p>
      </cdr:txBody>
    </cdr:sp>
  </cdr:relSizeAnchor>
  <cdr:relSizeAnchor xmlns:cdr="http://schemas.openxmlformats.org/drawingml/2006/chartDrawing">
    <cdr:from>
      <cdr:x>0.62564</cdr:x>
      <cdr:y>0.68141</cdr:y>
    </cdr:from>
    <cdr:to>
      <cdr:x>0.85025</cdr:x>
      <cdr:y>0.75066</cdr:y>
    </cdr:to>
    <cdr:sp macro="" textlink="">
      <cdr:nvSpPr>
        <cdr:cNvPr id="6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14907" y="3842315"/>
          <a:ext cx="2051695" cy="3904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>
              <a:solidFill>
                <a:srgbClr val="00B050"/>
              </a:solidFill>
              <a:latin typeface="Corbel" panose="020B0503020204020204" pitchFamily="34" charset="0"/>
              <a:cs typeface="Arial"/>
            </a:rPr>
            <a:t>Deutschland</a:t>
          </a:r>
        </a:p>
      </cdr:txBody>
    </cdr:sp>
  </cdr:relSizeAnchor>
  <cdr:relSizeAnchor xmlns:cdr="http://schemas.openxmlformats.org/drawingml/2006/chartDrawing">
    <cdr:from>
      <cdr:x>0.11296</cdr:x>
      <cdr:y>0.19482</cdr:y>
    </cdr:from>
    <cdr:to>
      <cdr:x>0.33757</cdr:x>
      <cdr:y>0.26407</cdr:y>
    </cdr:to>
    <cdr:sp macro="" textlink="">
      <cdr:nvSpPr>
        <cdr:cNvPr id="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37" y="1098545"/>
          <a:ext cx="2051694" cy="3904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 dirty="0">
              <a:solidFill>
                <a:srgbClr val="7030A0"/>
              </a:solidFill>
              <a:latin typeface="Corbel" panose="020B0503020204020204" pitchFamily="34" charset="0"/>
              <a:cs typeface="Arial"/>
            </a:rPr>
            <a:t>Frankreich</a:t>
          </a:r>
        </a:p>
      </cdr:txBody>
    </cdr:sp>
  </cdr:relSizeAnchor>
  <cdr:relSizeAnchor xmlns:cdr="http://schemas.openxmlformats.org/drawingml/2006/chartDrawing">
    <cdr:from>
      <cdr:x>0.7442</cdr:x>
      <cdr:y>0.58784</cdr:y>
    </cdr:from>
    <cdr:to>
      <cdr:x>0.81647</cdr:x>
      <cdr:y>0.67972</cdr:y>
    </cdr:to>
    <cdr:cxnSp macro="">
      <cdr:nvCxnSpPr>
        <cdr:cNvPr id="3" name="Straight Arrow Connector 2">
          <a:extLst xmlns:a="http://schemas.openxmlformats.org/drawingml/2006/main">
            <a:ext uri="{FF2B5EF4-FFF2-40B4-BE49-F238E27FC236}">
              <a16:creationId xmlns:a16="http://schemas.microsoft.com/office/drawing/2014/main" id="{B30F8F3D-07C5-4A33-88B8-53C6C3C9E7FA}"/>
            </a:ext>
          </a:extLst>
        </cdr:cNvPr>
        <cdr:cNvCxnSpPr/>
      </cdr:nvCxnSpPr>
      <cdr:spPr>
        <a:xfrm xmlns:a="http://schemas.openxmlformats.org/drawingml/2006/main" flipV="1">
          <a:off x="6797909" y="3314711"/>
          <a:ext cx="660149" cy="518093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rgbClr val="00B05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0.08475</cdr:x>
      <cdr:y>0.89015</cdr:y>
    </cdr:from>
    <cdr:to>
      <cdr:x>0.97075</cdr:x>
      <cdr:y>1</cdr:y>
    </cdr:to>
    <cdr:sp macro="" textlink="">
      <cdr:nvSpPr>
        <cdr:cNvPr id="10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74147" y="5036344"/>
          <a:ext cx="8093145" cy="62150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vertOverflow="clip" wrap="square" lIns="27432" tIns="27432" rIns="0" bIns="27432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de-DE" sz="1200" b="0" i="0" u="none" strike="noStrike" baseline="30000" dirty="0">
              <a:solidFill>
                <a:srgbClr val="000000"/>
              </a:solidFill>
              <a:latin typeface="Corbel" panose="020B0503020204020204" pitchFamily="34" charset="0"/>
              <a:cs typeface="Arial"/>
            </a:rPr>
            <a:t>1)</a:t>
          </a:r>
          <a:r>
            <a:rPr lang="de-DE" sz="1200" b="0" i="0" u="none" strike="noStrike" baseline="0" dirty="0">
              <a:solidFill>
                <a:srgbClr val="000000"/>
              </a:solidFill>
              <a:latin typeface="Corbel" panose="020B0503020204020204" pitchFamily="34" charset="0"/>
              <a:cs typeface="Arial"/>
            </a:rPr>
            <a:t> </a:t>
          </a:r>
          <a:r>
            <a:rPr lang="en-GB" sz="1200" b="0" i="0" baseline="0" dirty="0" err="1">
              <a:latin typeface="Corbel" panose="020B0503020204020204" pitchFamily="34" charset="0"/>
              <a:ea typeface="+mn-ea"/>
              <a:cs typeface="Arial" pitchFamily="34" charset="0"/>
            </a:rPr>
            <a:t>Bruttoeinkommen</a:t>
          </a:r>
          <a:r>
            <a:rPr lang="en-GB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 </a:t>
          </a:r>
          <a:r>
            <a:rPr lang="en-GB" sz="1200" b="0" i="0" baseline="0" dirty="0" err="1">
              <a:latin typeface="Corbel" panose="020B0503020204020204" pitchFamily="34" charset="0"/>
              <a:ea typeface="+mn-ea"/>
              <a:cs typeface="Arial" pitchFamily="34" charset="0"/>
            </a:rPr>
            <a:t>aus</a:t>
          </a:r>
          <a:r>
            <a:rPr lang="en-GB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 </a:t>
          </a:r>
          <a:r>
            <a:rPr lang="en-GB" sz="1200" b="0" i="0" baseline="0" dirty="0" err="1">
              <a:latin typeface="Corbel" panose="020B0503020204020204" pitchFamily="34" charset="0"/>
              <a:ea typeface="+mn-ea"/>
              <a:cs typeface="Arial" pitchFamily="34" charset="0"/>
            </a:rPr>
            <a:t>unselbständiger</a:t>
          </a:r>
          <a:r>
            <a:rPr lang="en-GB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 </a:t>
          </a:r>
          <a:r>
            <a:rPr lang="en-GB" sz="1200" b="0" i="0" baseline="0" dirty="0" err="1">
              <a:latin typeface="Corbel" panose="020B0503020204020204" pitchFamily="34" charset="0"/>
              <a:ea typeface="+mn-ea"/>
              <a:cs typeface="Arial" pitchFamily="34" charset="0"/>
            </a:rPr>
            <a:t>Arbeit</a:t>
          </a:r>
          <a:r>
            <a:rPr lang="en-GB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 in </a:t>
          </a:r>
          <a:r>
            <a:rPr lang="en-GB" sz="1200" b="0" i="0" baseline="0" dirty="0" err="1">
              <a:latin typeface="Corbel" panose="020B0503020204020204" pitchFamily="34" charset="0"/>
              <a:ea typeface="+mn-ea"/>
              <a:cs typeface="Arial" pitchFamily="34" charset="0"/>
            </a:rPr>
            <a:t>nationaler</a:t>
          </a:r>
          <a:r>
            <a:rPr lang="en-GB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 </a:t>
          </a:r>
          <a:r>
            <a:rPr lang="en-GB" sz="1200" b="0" i="0" baseline="0" dirty="0" err="1">
              <a:latin typeface="Corbel" panose="020B0503020204020204" pitchFamily="34" charset="0"/>
              <a:ea typeface="+mn-ea"/>
              <a:cs typeface="Arial" pitchFamily="34" charset="0"/>
            </a:rPr>
            <a:t>Währung</a:t>
          </a:r>
          <a:r>
            <a:rPr lang="en-GB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 je </a:t>
          </a:r>
          <a:r>
            <a:rPr lang="en-GB" sz="1200" b="0" i="0" baseline="0" dirty="0" err="1">
              <a:latin typeface="Corbel" panose="020B0503020204020204" pitchFamily="34" charset="0"/>
              <a:ea typeface="+mn-ea"/>
              <a:cs typeface="Arial" pitchFamily="34" charset="0"/>
            </a:rPr>
            <a:t>Beschäftigten</a:t>
          </a:r>
          <a:r>
            <a:rPr lang="en-GB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 </a:t>
          </a:r>
          <a:r>
            <a:rPr lang="en-GB" sz="1200" b="0" i="0" baseline="0" dirty="0" err="1">
              <a:latin typeface="Corbel" panose="020B0503020204020204" pitchFamily="34" charset="0"/>
              <a:ea typeface="+mn-ea"/>
              <a:cs typeface="Arial" pitchFamily="34" charset="0"/>
            </a:rPr>
            <a:t>im</a:t>
          </a:r>
          <a:r>
            <a:rPr lang="en-GB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 </a:t>
          </a:r>
          <a:r>
            <a:rPr lang="en-GB" sz="1200" b="0" i="0" baseline="0" dirty="0" err="1">
              <a:latin typeface="Corbel" panose="020B0503020204020204" pitchFamily="34" charset="0"/>
              <a:ea typeface="+mn-ea"/>
              <a:cs typeface="Arial" pitchFamily="34" charset="0"/>
            </a:rPr>
            <a:t>Verhältnis</a:t>
          </a:r>
          <a:r>
            <a:rPr lang="en-GB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 </a:t>
          </a:r>
          <a:r>
            <a:rPr lang="en-GB" sz="1200" b="0" i="0" baseline="0" dirty="0" err="1">
              <a:latin typeface="Corbel" panose="020B0503020204020204" pitchFamily="34" charset="0"/>
              <a:ea typeface="+mn-ea"/>
              <a:cs typeface="Arial" pitchFamily="34" charset="0"/>
            </a:rPr>
            <a:t>zu</a:t>
          </a:r>
          <a:r>
            <a:rPr lang="en-GB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 </a:t>
          </a:r>
          <a:r>
            <a:rPr lang="en-GB" sz="1200" b="0" i="0" baseline="0" dirty="0" err="1">
              <a:latin typeface="Corbel" panose="020B0503020204020204" pitchFamily="34" charset="0"/>
              <a:ea typeface="+mn-ea"/>
              <a:cs typeface="Arial" pitchFamily="34" charset="0"/>
            </a:rPr>
            <a:t>realem</a:t>
          </a:r>
          <a:r>
            <a:rPr lang="en-GB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 </a:t>
          </a:r>
          <a:r>
            <a:rPr lang="en-GB" sz="1200" b="0" i="0" baseline="0" dirty="0" err="1">
              <a:latin typeface="Corbel" panose="020B0503020204020204" pitchFamily="34" charset="0"/>
              <a:ea typeface="+mn-ea"/>
              <a:cs typeface="Arial" pitchFamily="34" charset="0"/>
            </a:rPr>
            <a:t>Bruttoinlandsprodukt</a:t>
          </a:r>
          <a:r>
            <a:rPr lang="en-GB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 je </a:t>
          </a:r>
          <a:r>
            <a:rPr lang="en-GB" sz="1200" b="0" i="0" baseline="0" dirty="0" err="1">
              <a:latin typeface="Corbel" panose="020B0503020204020204" pitchFamily="34" charset="0"/>
              <a:ea typeface="+mn-ea"/>
              <a:cs typeface="Arial" pitchFamily="34" charset="0"/>
            </a:rPr>
            <a:t>Erwerbstätigen</a:t>
          </a:r>
          <a:r>
            <a:rPr lang="en-GB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;</a:t>
          </a:r>
          <a:r>
            <a:rPr lang="en-GB" sz="1200" dirty="0">
              <a:latin typeface="Corbel" panose="020B0503020204020204" pitchFamily="34" charset="0"/>
              <a:cs typeface="Arial" pitchFamily="34" charset="0"/>
            </a:rPr>
            <a:t> Index 1991 = 100</a:t>
          </a:r>
          <a:endParaRPr lang="de-DE" sz="1200" b="0" i="0" u="none" strike="noStrike" baseline="0" dirty="0">
            <a:solidFill>
              <a:srgbClr val="000000"/>
            </a:solidFill>
            <a:latin typeface="Corbel" panose="020B0503020204020204" pitchFamily="34" charset="0"/>
            <a:cs typeface="Arial" pitchFamily="34" charset="0"/>
          </a:endParaRPr>
        </a:p>
        <a:p xmlns:a="http://schemas.openxmlformats.org/drawingml/2006/main">
          <a:pPr algn="l" rtl="0">
            <a:defRPr sz="1000"/>
          </a:pPr>
          <a:r>
            <a:rPr lang="de-DE" sz="1200" b="0" i="0" u="none" strike="noStrike" baseline="0" dirty="0">
              <a:solidFill>
                <a:srgbClr val="000000"/>
              </a:solidFill>
              <a:latin typeface="Corbel" panose="020B0503020204020204" pitchFamily="34" charset="0"/>
              <a:cs typeface="Arial"/>
            </a:rPr>
            <a:t>Quelle: AMECO.</a:t>
          </a:r>
        </a:p>
      </cdr:txBody>
    </cdr:sp>
  </cdr:relSizeAnchor>
  <cdr:relSizeAnchor xmlns:cdr="http://schemas.openxmlformats.org/drawingml/2006/chartDrawing">
    <cdr:from>
      <cdr:x>0.70957</cdr:x>
      <cdr:y>0.50153</cdr:y>
    </cdr:from>
    <cdr:to>
      <cdr:x>0.96244</cdr:x>
      <cdr:y>0.57078</cdr:y>
    </cdr:to>
    <cdr:sp macro="" textlink="">
      <cdr:nvSpPr>
        <cdr:cNvPr id="8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481559" y="2828012"/>
          <a:ext cx="2309834" cy="3904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 dirty="0">
              <a:solidFill>
                <a:srgbClr val="0070C0"/>
              </a:solidFill>
              <a:latin typeface="Corbel" panose="020B0503020204020204" pitchFamily="34" charset="0"/>
              <a:cs typeface="Arial"/>
            </a:rPr>
            <a:t>Schweiz</a:t>
          </a:r>
        </a:p>
      </cdr:txBody>
    </cdr:sp>
  </cdr:relSizeAnchor>
  <cdr:relSizeAnchor xmlns:cdr="http://schemas.openxmlformats.org/drawingml/2006/chartDrawing">
    <cdr:from>
      <cdr:x>0.57039</cdr:x>
      <cdr:y>0.25448</cdr:y>
    </cdr:from>
    <cdr:to>
      <cdr:x>0.70178</cdr:x>
      <cdr:y>0.32373</cdr:y>
    </cdr:to>
    <cdr:sp macro="" textlink="">
      <cdr:nvSpPr>
        <cdr:cNvPr id="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210191" y="1434974"/>
          <a:ext cx="1200179" cy="3904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 dirty="0">
              <a:solidFill>
                <a:srgbClr val="FF9900"/>
              </a:solidFill>
              <a:latin typeface="Corbel" panose="020B0503020204020204" pitchFamily="34" charset="0"/>
              <a:cs typeface="Arial"/>
            </a:rPr>
            <a:t>Österreich</a:t>
          </a:r>
        </a:p>
      </cdr:txBody>
    </cdr:sp>
  </cdr:relSizeAnchor>
  <cdr:relSizeAnchor xmlns:cdr="http://schemas.openxmlformats.org/drawingml/2006/chartDrawing">
    <cdr:from>
      <cdr:x>0.19655</cdr:x>
      <cdr:y>0.46685</cdr:y>
    </cdr:from>
    <cdr:to>
      <cdr:x>0.42116</cdr:x>
      <cdr:y>0.5361</cdr:y>
    </cdr:to>
    <cdr:sp macro="" textlink="">
      <cdr:nvSpPr>
        <cdr:cNvPr id="6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795397" y="2632489"/>
          <a:ext cx="2051695" cy="3904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 dirty="0">
              <a:solidFill>
                <a:srgbClr val="00B050"/>
              </a:solidFill>
              <a:latin typeface="Corbel" panose="020B0503020204020204" pitchFamily="34" charset="0"/>
              <a:cs typeface="Arial"/>
            </a:rPr>
            <a:t>Deutschland</a:t>
          </a:r>
        </a:p>
      </cdr:txBody>
    </cdr:sp>
  </cdr:relSizeAnchor>
  <cdr:relSizeAnchor xmlns:cdr="http://schemas.openxmlformats.org/drawingml/2006/chartDrawing">
    <cdr:from>
      <cdr:x>0.46751</cdr:x>
      <cdr:y>0.36712</cdr:y>
    </cdr:from>
    <cdr:to>
      <cdr:x>0.72038</cdr:x>
      <cdr:y>0.43637</cdr:y>
    </cdr:to>
    <cdr:sp macro="" textlink="">
      <cdr:nvSpPr>
        <cdr:cNvPr id="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70443" y="2070095"/>
          <a:ext cx="2309834" cy="3904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 dirty="0">
              <a:solidFill>
                <a:srgbClr val="7030A0"/>
              </a:solidFill>
              <a:latin typeface="Corbel" panose="020B0503020204020204" pitchFamily="34" charset="0"/>
              <a:cs typeface="Arial"/>
            </a:rPr>
            <a:t>Frankreich</a:t>
          </a:r>
        </a:p>
      </cdr:txBody>
    </cdr:sp>
  </cdr:relSizeAnchor>
  <cdr:relSizeAnchor xmlns:cdr="http://schemas.openxmlformats.org/drawingml/2006/chartDrawing">
    <cdr:from>
      <cdr:x>0.69656</cdr:x>
      <cdr:y>0.29671</cdr:y>
    </cdr:from>
    <cdr:to>
      <cdr:x>0.74766</cdr:x>
      <cdr:y>0.38683</cdr:y>
    </cdr:to>
    <cdr:cxnSp macro="">
      <cdr:nvCxnSpPr>
        <cdr:cNvPr id="3" name="Straight Arrow Connector 2">
          <a:extLst xmlns:a="http://schemas.openxmlformats.org/drawingml/2006/main">
            <a:ext uri="{FF2B5EF4-FFF2-40B4-BE49-F238E27FC236}">
              <a16:creationId xmlns:a16="http://schemas.microsoft.com/office/drawing/2014/main" id="{7B428787-F494-4C26-9AFE-AF7872975D87}"/>
            </a:ext>
          </a:extLst>
        </cdr:cNvPr>
        <cdr:cNvCxnSpPr/>
      </cdr:nvCxnSpPr>
      <cdr:spPr>
        <a:xfrm xmlns:a="http://schemas.openxmlformats.org/drawingml/2006/main">
          <a:off x="6362685" y="1673061"/>
          <a:ext cx="466771" cy="508169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chemeClr val="accent4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0.08475</cdr:x>
      <cdr:y>0.89015</cdr:y>
    </cdr:from>
    <cdr:to>
      <cdr:x>0.97075</cdr:x>
      <cdr:y>1</cdr:y>
    </cdr:to>
    <cdr:sp macro="" textlink="">
      <cdr:nvSpPr>
        <cdr:cNvPr id="10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74147" y="5036344"/>
          <a:ext cx="8093145" cy="62150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vertOverflow="clip" wrap="square" lIns="27432" tIns="27432" rIns="0" bIns="27432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de-DE" sz="1200" b="0" i="0" u="none" strike="noStrike" baseline="30000" dirty="0">
              <a:solidFill>
                <a:srgbClr val="000000"/>
              </a:solidFill>
              <a:latin typeface="Corbel" panose="020B0503020204020204" pitchFamily="34" charset="0"/>
              <a:cs typeface="Arial"/>
            </a:rPr>
            <a:t>1)</a:t>
          </a:r>
          <a:r>
            <a:rPr lang="de-DE" sz="1200" b="0" i="0" u="none" strike="noStrike" baseline="0" dirty="0">
              <a:solidFill>
                <a:srgbClr val="000000"/>
              </a:solidFill>
              <a:latin typeface="Corbel" panose="020B0503020204020204" pitchFamily="34" charset="0"/>
              <a:cs typeface="Arial"/>
            </a:rPr>
            <a:t> </a:t>
          </a:r>
          <a:r>
            <a:rPr lang="en-GB" sz="1200" b="0" i="0" baseline="0" dirty="0" err="1">
              <a:latin typeface="Corbel" panose="020B0503020204020204" pitchFamily="34" charset="0"/>
              <a:ea typeface="+mn-ea"/>
              <a:cs typeface="Arial" pitchFamily="34" charset="0"/>
            </a:rPr>
            <a:t>Bruttoeinkommen</a:t>
          </a:r>
          <a:r>
            <a:rPr lang="en-GB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 </a:t>
          </a:r>
          <a:r>
            <a:rPr lang="en-GB" sz="1200" b="0" i="0" baseline="0" dirty="0" err="1">
              <a:latin typeface="Corbel" panose="020B0503020204020204" pitchFamily="34" charset="0"/>
              <a:ea typeface="+mn-ea"/>
              <a:cs typeface="Arial" pitchFamily="34" charset="0"/>
            </a:rPr>
            <a:t>aus</a:t>
          </a:r>
          <a:r>
            <a:rPr lang="en-GB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 </a:t>
          </a:r>
          <a:r>
            <a:rPr lang="en-GB" sz="1200" b="0" i="0" baseline="0" dirty="0" err="1">
              <a:latin typeface="Corbel" panose="020B0503020204020204" pitchFamily="34" charset="0"/>
              <a:ea typeface="+mn-ea"/>
              <a:cs typeface="Arial" pitchFamily="34" charset="0"/>
            </a:rPr>
            <a:t>unselbständiger</a:t>
          </a:r>
          <a:r>
            <a:rPr lang="en-GB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 </a:t>
          </a:r>
          <a:r>
            <a:rPr lang="en-GB" sz="1200" b="0" i="0" baseline="0" dirty="0" err="1">
              <a:latin typeface="Corbel" panose="020B0503020204020204" pitchFamily="34" charset="0"/>
              <a:ea typeface="+mn-ea"/>
              <a:cs typeface="Arial" pitchFamily="34" charset="0"/>
            </a:rPr>
            <a:t>Arbeit</a:t>
          </a:r>
          <a:r>
            <a:rPr lang="en-GB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 in ECU/EUR je </a:t>
          </a:r>
          <a:r>
            <a:rPr lang="en-GB" sz="1200" b="0" i="0" baseline="0" dirty="0" err="1">
              <a:latin typeface="Corbel" panose="020B0503020204020204" pitchFamily="34" charset="0"/>
              <a:ea typeface="+mn-ea"/>
              <a:cs typeface="Arial" pitchFamily="34" charset="0"/>
            </a:rPr>
            <a:t>Beschäftigten</a:t>
          </a:r>
          <a:r>
            <a:rPr lang="en-GB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 </a:t>
          </a:r>
          <a:r>
            <a:rPr lang="en-GB" sz="1200" b="0" i="0" baseline="0" dirty="0" err="1">
              <a:latin typeface="Corbel" panose="020B0503020204020204" pitchFamily="34" charset="0"/>
              <a:ea typeface="+mn-ea"/>
              <a:cs typeface="Arial" pitchFamily="34" charset="0"/>
            </a:rPr>
            <a:t>im</a:t>
          </a:r>
          <a:r>
            <a:rPr lang="en-GB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 </a:t>
          </a:r>
          <a:r>
            <a:rPr lang="en-GB" sz="1200" b="0" i="0" baseline="0" dirty="0" err="1">
              <a:latin typeface="Corbel" panose="020B0503020204020204" pitchFamily="34" charset="0"/>
              <a:ea typeface="+mn-ea"/>
              <a:cs typeface="Arial" pitchFamily="34" charset="0"/>
            </a:rPr>
            <a:t>Verhältnis</a:t>
          </a:r>
          <a:r>
            <a:rPr lang="en-GB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 </a:t>
          </a:r>
          <a:r>
            <a:rPr lang="en-GB" sz="1200" b="0" i="0" baseline="0" dirty="0" err="1">
              <a:latin typeface="Corbel" panose="020B0503020204020204" pitchFamily="34" charset="0"/>
              <a:ea typeface="+mn-ea"/>
              <a:cs typeface="Arial" pitchFamily="34" charset="0"/>
            </a:rPr>
            <a:t>zu</a:t>
          </a:r>
          <a:r>
            <a:rPr lang="en-GB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 </a:t>
          </a:r>
          <a:r>
            <a:rPr lang="en-GB" sz="1200" b="0" i="0" baseline="0" dirty="0" err="1">
              <a:latin typeface="Corbel" panose="020B0503020204020204" pitchFamily="34" charset="0"/>
              <a:ea typeface="+mn-ea"/>
              <a:cs typeface="Arial" pitchFamily="34" charset="0"/>
            </a:rPr>
            <a:t>realem</a:t>
          </a:r>
          <a:r>
            <a:rPr lang="en-GB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 </a:t>
          </a:r>
          <a:r>
            <a:rPr lang="en-GB" sz="1200" b="0" i="0" baseline="0" dirty="0" err="1">
              <a:latin typeface="Corbel" panose="020B0503020204020204" pitchFamily="34" charset="0"/>
              <a:ea typeface="+mn-ea"/>
              <a:cs typeface="Arial" pitchFamily="34" charset="0"/>
            </a:rPr>
            <a:t>Bruttoinlandsprodukt</a:t>
          </a:r>
          <a:r>
            <a:rPr lang="en-GB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 je </a:t>
          </a:r>
          <a:r>
            <a:rPr lang="en-GB" sz="1200" b="0" i="0" baseline="0" dirty="0" err="1">
              <a:latin typeface="Corbel" panose="020B0503020204020204" pitchFamily="34" charset="0"/>
              <a:ea typeface="+mn-ea"/>
              <a:cs typeface="Arial" pitchFamily="34" charset="0"/>
            </a:rPr>
            <a:t>Erwerbstätigen</a:t>
          </a:r>
          <a:r>
            <a:rPr lang="en-GB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;</a:t>
          </a:r>
          <a:r>
            <a:rPr lang="en-GB" sz="1200" dirty="0">
              <a:latin typeface="Corbel" panose="020B0503020204020204" pitchFamily="34" charset="0"/>
              <a:cs typeface="Arial" pitchFamily="34" charset="0"/>
            </a:rPr>
            <a:t> Index 1991 = 100</a:t>
          </a:r>
          <a:endParaRPr lang="de-DE" sz="1200" b="0" i="0" u="none" strike="noStrike" baseline="0" dirty="0">
            <a:solidFill>
              <a:srgbClr val="000000"/>
            </a:solidFill>
            <a:latin typeface="Corbel" panose="020B0503020204020204" pitchFamily="34" charset="0"/>
            <a:cs typeface="Arial" pitchFamily="34" charset="0"/>
          </a:endParaRPr>
        </a:p>
        <a:p xmlns:a="http://schemas.openxmlformats.org/drawingml/2006/main">
          <a:pPr algn="l" rtl="0">
            <a:defRPr sz="1000"/>
          </a:pPr>
          <a:r>
            <a:rPr lang="de-DE" sz="1200" b="0" i="0" u="none" strike="noStrike" baseline="0" dirty="0">
              <a:solidFill>
                <a:srgbClr val="000000"/>
              </a:solidFill>
              <a:latin typeface="Corbel" panose="020B0503020204020204" pitchFamily="34" charset="0"/>
              <a:cs typeface="Arial"/>
            </a:rPr>
            <a:t>Quelle: AMECO.</a:t>
          </a:r>
        </a:p>
      </cdr:txBody>
    </cdr:sp>
  </cdr:relSizeAnchor>
  <cdr:relSizeAnchor xmlns:cdr="http://schemas.openxmlformats.org/drawingml/2006/chartDrawing">
    <cdr:from>
      <cdr:x>0.66681</cdr:x>
      <cdr:y>0.28172</cdr:y>
    </cdr:from>
    <cdr:to>
      <cdr:x>0.91968</cdr:x>
      <cdr:y>0.35097</cdr:y>
    </cdr:to>
    <cdr:sp macro="" textlink="">
      <cdr:nvSpPr>
        <cdr:cNvPr id="8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091001" y="1588572"/>
          <a:ext cx="2309835" cy="3904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>
              <a:solidFill>
                <a:srgbClr val="0070C0"/>
              </a:solidFill>
              <a:latin typeface="Corbel" panose="020B0503020204020204" pitchFamily="34" charset="0"/>
              <a:cs typeface="Arial"/>
            </a:rPr>
            <a:t>Schweiz</a:t>
          </a:r>
        </a:p>
      </cdr:txBody>
    </cdr:sp>
  </cdr:relSizeAnchor>
  <cdr:relSizeAnchor xmlns:cdr="http://schemas.openxmlformats.org/drawingml/2006/chartDrawing">
    <cdr:from>
      <cdr:x>0.45308</cdr:x>
      <cdr:y>0.45549</cdr:y>
    </cdr:from>
    <cdr:to>
      <cdr:x>0.70595</cdr:x>
      <cdr:y>0.52474</cdr:y>
    </cdr:to>
    <cdr:sp macro="" textlink="">
      <cdr:nvSpPr>
        <cdr:cNvPr id="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138671" y="2568434"/>
          <a:ext cx="2309834" cy="3904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>
              <a:solidFill>
                <a:srgbClr val="FF9900"/>
              </a:solidFill>
              <a:latin typeface="Corbel" panose="020B0503020204020204" pitchFamily="34" charset="0"/>
              <a:cs typeface="Arial"/>
            </a:rPr>
            <a:t>Österreich</a:t>
          </a:r>
        </a:p>
      </cdr:txBody>
    </cdr:sp>
  </cdr:relSizeAnchor>
  <cdr:relSizeAnchor xmlns:cdr="http://schemas.openxmlformats.org/drawingml/2006/chartDrawing">
    <cdr:from>
      <cdr:x>0.756</cdr:x>
      <cdr:y>0.58341</cdr:y>
    </cdr:from>
    <cdr:to>
      <cdr:x>0.98061</cdr:x>
      <cdr:y>0.65266</cdr:y>
    </cdr:to>
    <cdr:sp macro="" textlink="">
      <cdr:nvSpPr>
        <cdr:cNvPr id="6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05645" y="3289731"/>
          <a:ext cx="2051694" cy="3904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 dirty="0">
              <a:solidFill>
                <a:srgbClr val="00B050"/>
              </a:solidFill>
              <a:latin typeface="Corbel" panose="020B0503020204020204" pitchFamily="34" charset="0"/>
              <a:cs typeface="Arial"/>
            </a:rPr>
            <a:t>Deutschland</a:t>
          </a:r>
        </a:p>
      </cdr:txBody>
    </cdr:sp>
  </cdr:relSizeAnchor>
  <cdr:relSizeAnchor xmlns:cdr="http://schemas.openxmlformats.org/drawingml/2006/chartDrawing">
    <cdr:from>
      <cdr:x>0.73549</cdr:x>
      <cdr:y>0.39583</cdr:y>
    </cdr:from>
    <cdr:to>
      <cdr:x>0.98836</cdr:x>
      <cdr:y>0.46508</cdr:y>
    </cdr:to>
    <cdr:sp macro="" textlink="">
      <cdr:nvSpPr>
        <cdr:cNvPr id="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718282" y="2232002"/>
          <a:ext cx="2309834" cy="3904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>
              <a:solidFill>
                <a:srgbClr val="7030A0"/>
              </a:solidFill>
              <a:latin typeface="Corbel" panose="020B0503020204020204" pitchFamily="34" charset="0"/>
              <a:cs typeface="Arial"/>
            </a:rPr>
            <a:t>Frankreich</a:t>
          </a:r>
        </a:p>
      </cdr:txBody>
    </cdr:sp>
  </cdr:relSizeAnchor>
  <cdr:relSizeAnchor xmlns:cdr="http://schemas.openxmlformats.org/drawingml/2006/chartDrawing">
    <cdr:from>
      <cdr:x>0.57951</cdr:x>
      <cdr:y>0.52474</cdr:y>
    </cdr:from>
    <cdr:to>
      <cdr:x>0.60479</cdr:x>
      <cdr:y>0.61655</cdr:y>
    </cdr:to>
    <cdr:cxnSp macro="">
      <cdr:nvCxnSpPr>
        <cdr:cNvPr id="3" name="Straight Arrow Connector 2">
          <a:extLst xmlns:a="http://schemas.openxmlformats.org/drawingml/2006/main">
            <a:ext uri="{FF2B5EF4-FFF2-40B4-BE49-F238E27FC236}">
              <a16:creationId xmlns:a16="http://schemas.microsoft.com/office/drawing/2014/main" id="{EBD4C5C4-9FCD-498A-AEDC-A2E199AD0C56}"/>
            </a:ext>
          </a:extLst>
        </cdr:cNvPr>
        <cdr:cNvCxnSpPr>
          <a:stCxn xmlns:a="http://schemas.openxmlformats.org/drawingml/2006/main" id="5" idx="2"/>
        </cdr:cNvCxnSpPr>
      </cdr:nvCxnSpPr>
      <cdr:spPr>
        <a:xfrm xmlns:a="http://schemas.openxmlformats.org/drawingml/2006/main">
          <a:off x="5293542" y="2958921"/>
          <a:ext cx="230920" cy="517698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chemeClr val="accent6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0.08475</cdr:x>
      <cdr:y>0.89015</cdr:y>
    </cdr:from>
    <cdr:to>
      <cdr:x>0.97075</cdr:x>
      <cdr:y>1</cdr:y>
    </cdr:to>
    <cdr:sp macro="" textlink="">
      <cdr:nvSpPr>
        <cdr:cNvPr id="10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74147" y="5036344"/>
          <a:ext cx="8093145" cy="62150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vertOverflow="clip" wrap="square" lIns="27432" tIns="27432" rIns="0" bIns="27432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de-DE" sz="1200" b="0" i="0" u="none" strike="noStrike" baseline="30000" dirty="0">
              <a:solidFill>
                <a:srgbClr val="000000"/>
              </a:solidFill>
              <a:latin typeface="Corbel" panose="020B0503020204020204" pitchFamily="34" charset="0"/>
              <a:cs typeface="Arial"/>
            </a:rPr>
            <a:t>1)</a:t>
          </a:r>
          <a:r>
            <a:rPr lang="de-DE" sz="1200" b="0" i="0" u="none" strike="noStrike" baseline="0" dirty="0">
              <a:solidFill>
                <a:srgbClr val="000000"/>
              </a:solidFill>
              <a:latin typeface="Corbel" panose="020B0503020204020204" pitchFamily="34" charset="0"/>
              <a:cs typeface="Arial"/>
            </a:rPr>
            <a:t> </a:t>
          </a:r>
          <a:r>
            <a:rPr lang="en-GB" sz="1200" b="0" i="0" baseline="0" dirty="0" err="1">
              <a:latin typeface="Corbel" panose="020B0503020204020204" pitchFamily="34" charset="0"/>
              <a:ea typeface="+mn-ea"/>
              <a:cs typeface="Arial" pitchFamily="34" charset="0"/>
            </a:rPr>
            <a:t>Basierend</a:t>
          </a:r>
          <a:r>
            <a:rPr lang="en-GB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 auf den </a:t>
          </a:r>
          <a:r>
            <a:rPr lang="en-GB" sz="1200" b="0" i="0" baseline="0" dirty="0" err="1">
              <a:latin typeface="Corbel" panose="020B0503020204020204" pitchFamily="34" charset="0"/>
              <a:ea typeface="+mn-ea"/>
              <a:cs typeface="Arial" pitchFamily="34" charset="0"/>
            </a:rPr>
            <a:t>Lohnstückkosten</a:t>
          </a:r>
          <a:r>
            <a:rPr lang="en-GB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 in USD; Performance des </a:t>
          </a:r>
          <a:r>
            <a:rPr lang="en-GB" sz="1200" b="0" i="0" baseline="0" dirty="0" err="1">
              <a:latin typeface="Corbel" panose="020B0503020204020204" pitchFamily="34" charset="0"/>
              <a:ea typeface="+mn-ea"/>
              <a:cs typeface="Arial" pitchFamily="34" charset="0"/>
            </a:rPr>
            <a:t>jeweiligen</a:t>
          </a:r>
          <a:r>
            <a:rPr lang="en-GB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 </a:t>
          </a:r>
          <a:r>
            <a:rPr lang="en-GB" sz="1200" b="0" i="0" baseline="0" dirty="0" err="1">
              <a:latin typeface="Corbel" panose="020B0503020204020204" pitchFamily="34" charset="0"/>
              <a:ea typeface="+mn-ea"/>
              <a:cs typeface="Arial" pitchFamily="34" charset="0"/>
            </a:rPr>
            <a:t>Landes</a:t>
          </a:r>
          <a:r>
            <a:rPr lang="en-GB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 </a:t>
          </a:r>
          <a:r>
            <a:rPr lang="en-GB" sz="1200" b="0" i="0" baseline="0" dirty="0" err="1">
              <a:latin typeface="Corbel" panose="020B0503020204020204" pitchFamily="34" charset="0"/>
              <a:ea typeface="+mn-ea"/>
              <a:cs typeface="Arial" pitchFamily="34" charset="0"/>
            </a:rPr>
            <a:t>relativ</a:t>
          </a:r>
          <a:r>
            <a:rPr lang="en-GB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  </a:t>
          </a:r>
          <a:r>
            <a:rPr lang="en-GB" sz="1200" b="0" i="0" baseline="0" dirty="0" err="1">
              <a:latin typeface="Corbel" panose="020B0503020204020204" pitchFamily="34" charset="0"/>
              <a:ea typeface="+mn-ea"/>
              <a:cs typeface="Arial" pitchFamily="34" charset="0"/>
            </a:rPr>
            <a:t>zu</a:t>
          </a:r>
          <a:r>
            <a:rPr lang="en-GB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 24 </a:t>
          </a:r>
          <a:r>
            <a:rPr lang="en-GB" sz="1200" b="0" i="0" baseline="0" dirty="0" err="1">
              <a:latin typeface="Corbel" panose="020B0503020204020204" pitchFamily="34" charset="0"/>
              <a:ea typeface="+mn-ea"/>
              <a:cs typeface="Arial" pitchFamily="34" charset="0"/>
            </a:rPr>
            <a:t>Industrieländern</a:t>
          </a:r>
          <a:r>
            <a:rPr lang="en-GB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: EU-15, TR, CH, NO, US, CA, MX, JP, AU, NZ;</a:t>
          </a:r>
          <a:r>
            <a:rPr lang="en-GB" sz="1200" dirty="0">
              <a:latin typeface="Corbel" panose="020B0503020204020204" pitchFamily="34" charset="0"/>
              <a:cs typeface="Arial" pitchFamily="34" charset="0"/>
            </a:rPr>
            <a:t> Index 1995 = 100</a:t>
          </a:r>
          <a:endParaRPr lang="de-DE" sz="1200" b="0" i="0" u="none" strike="noStrike" baseline="0" dirty="0">
            <a:solidFill>
              <a:srgbClr val="000000"/>
            </a:solidFill>
            <a:latin typeface="Corbel" panose="020B0503020204020204" pitchFamily="34" charset="0"/>
            <a:cs typeface="Arial" pitchFamily="34" charset="0"/>
          </a:endParaRPr>
        </a:p>
        <a:p xmlns:a="http://schemas.openxmlformats.org/drawingml/2006/main">
          <a:pPr algn="l" rtl="0">
            <a:defRPr sz="1000"/>
          </a:pPr>
          <a:r>
            <a:rPr lang="de-DE" sz="1200" b="0" i="0" u="none" strike="noStrike" baseline="0" dirty="0">
              <a:solidFill>
                <a:srgbClr val="000000"/>
              </a:solidFill>
              <a:latin typeface="Corbel" panose="020B0503020204020204" pitchFamily="34" charset="0"/>
              <a:cs typeface="Arial"/>
            </a:rPr>
            <a:t>Quelle: AMECO.</a:t>
          </a:r>
        </a:p>
      </cdr:txBody>
    </cdr:sp>
  </cdr:relSizeAnchor>
  <cdr:relSizeAnchor xmlns:cdr="http://schemas.openxmlformats.org/drawingml/2006/chartDrawing">
    <cdr:from>
      <cdr:x>0.59173</cdr:x>
      <cdr:y>0.27666</cdr:y>
    </cdr:from>
    <cdr:to>
      <cdr:x>0.8446</cdr:x>
      <cdr:y>0.34591</cdr:y>
    </cdr:to>
    <cdr:sp macro="" textlink="">
      <cdr:nvSpPr>
        <cdr:cNvPr id="8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405183" y="1560026"/>
          <a:ext cx="2309835" cy="3904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 dirty="0">
              <a:solidFill>
                <a:srgbClr val="0070C0"/>
              </a:solidFill>
              <a:latin typeface="Corbel" panose="020B0503020204020204" pitchFamily="34" charset="0"/>
              <a:cs typeface="Arial"/>
            </a:rPr>
            <a:t>Schweiz</a:t>
          </a:r>
        </a:p>
      </cdr:txBody>
    </cdr:sp>
  </cdr:relSizeAnchor>
  <cdr:relSizeAnchor xmlns:cdr="http://schemas.openxmlformats.org/drawingml/2006/chartDrawing">
    <cdr:from>
      <cdr:x>0.67413</cdr:x>
      <cdr:y>0.48421</cdr:y>
    </cdr:from>
    <cdr:to>
      <cdr:x>0.927</cdr:x>
      <cdr:y>0.55346</cdr:y>
    </cdr:to>
    <cdr:sp macro="" textlink="">
      <cdr:nvSpPr>
        <cdr:cNvPr id="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157855" y="2730347"/>
          <a:ext cx="2309835" cy="39048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>
              <a:solidFill>
                <a:srgbClr val="FF9900"/>
              </a:solidFill>
              <a:latin typeface="Corbel" panose="020B0503020204020204" pitchFamily="34" charset="0"/>
              <a:cs typeface="Arial"/>
            </a:rPr>
            <a:t>Österreich</a:t>
          </a:r>
        </a:p>
      </cdr:txBody>
    </cdr:sp>
  </cdr:relSizeAnchor>
  <cdr:relSizeAnchor xmlns:cdr="http://schemas.openxmlformats.org/drawingml/2006/chartDrawing">
    <cdr:from>
      <cdr:x>0.52242</cdr:x>
      <cdr:y>0.59017</cdr:y>
    </cdr:from>
    <cdr:to>
      <cdr:x>0.74703</cdr:x>
      <cdr:y>0.65942</cdr:y>
    </cdr:to>
    <cdr:sp macro="" textlink="">
      <cdr:nvSpPr>
        <cdr:cNvPr id="6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772032" y="3327870"/>
          <a:ext cx="2051695" cy="3904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>
              <a:solidFill>
                <a:srgbClr val="00B050"/>
              </a:solidFill>
              <a:latin typeface="Corbel" panose="020B0503020204020204" pitchFamily="34" charset="0"/>
              <a:cs typeface="Arial"/>
            </a:rPr>
            <a:t>Deutschland</a:t>
          </a:r>
        </a:p>
      </cdr:txBody>
    </cdr:sp>
  </cdr:relSizeAnchor>
  <cdr:relSizeAnchor xmlns:cdr="http://schemas.openxmlformats.org/drawingml/2006/chartDrawing">
    <cdr:from>
      <cdr:x>0.17135</cdr:x>
      <cdr:y>0.46677</cdr:y>
    </cdr:from>
    <cdr:to>
      <cdr:x>0.42422</cdr:x>
      <cdr:y>0.53602</cdr:y>
    </cdr:to>
    <cdr:sp macro="" textlink="">
      <cdr:nvSpPr>
        <cdr:cNvPr id="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65207" y="2632047"/>
          <a:ext cx="2309834" cy="3904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 dirty="0">
              <a:solidFill>
                <a:srgbClr val="7030A0"/>
              </a:solidFill>
              <a:latin typeface="Corbel" panose="020B0503020204020204" pitchFamily="34" charset="0"/>
              <a:cs typeface="Arial"/>
            </a:rPr>
            <a:t>Frankreich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0.08475</cdr:x>
      <cdr:y>0.89015</cdr:y>
    </cdr:from>
    <cdr:to>
      <cdr:x>0.97075</cdr:x>
      <cdr:y>1</cdr:y>
    </cdr:to>
    <cdr:sp macro="" textlink="">
      <cdr:nvSpPr>
        <cdr:cNvPr id="10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74147" y="5036344"/>
          <a:ext cx="8093145" cy="62150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vertOverflow="clip" wrap="square" lIns="27432" tIns="27432" rIns="0" bIns="27432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de-DE" sz="1200" b="0" i="0" u="none" strike="noStrike" baseline="30000" dirty="0">
              <a:solidFill>
                <a:srgbClr val="000000"/>
              </a:solidFill>
              <a:latin typeface="Corbel" panose="020B0503020204020204" pitchFamily="34" charset="0"/>
              <a:cs typeface="Arial"/>
            </a:rPr>
            <a:t>1)</a:t>
          </a:r>
          <a:r>
            <a:rPr lang="de-DE" sz="1200" b="0" i="0" u="none" strike="noStrike" baseline="0" dirty="0">
              <a:solidFill>
                <a:srgbClr val="000000"/>
              </a:solidFill>
              <a:latin typeface="Corbel" panose="020B0503020204020204" pitchFamily="34" charset="0"/>
              <a:cs typeface="Arial"/>
            </a:rPr>
            <a:t> Nominale Nettoexporte </a:t>
          </a:r>
          <a:r>
            <a:rPr lang="de-DE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in Prozent des nominalen BIP</a:t>
          </a:r>
          <a:endParaRPr lang="de-DE" sz="1200" b="0" i="0" u="none" strike="noStrike" baseline="0" dirty="0">
            <a:solidFill>
              <a:srgbClr val="000000"/>
            </a:solidFill>
            <a:latin typeface="Corbel" panose="020B0503020204020204" pitchFamily="34" charset="0"/>
            <a:cs typeface="Arial" pitchFamily="34" charset="0"/>
          </a:endParaRPr>
        </a:p>
        <a:p xmlns:a="http://schemas.openxmlformats.org/drawingml/2006/main">
          <a:pPr algn="l" rtl="0">
            <a:defRPr sz="1000"/>
          </a:pPr>
          <a:r>
            <a:rPr lang="de-DE" sz="1200" b="0" i="0" u="none" strike="noStrike" baseline="0" dirty="0">
              <a:solidFill>
                <a:srgbClr val="000000"/>
              </a:solidFill>
              <a:latin typeface="Corbel" panose="020B0503020204020204" pitchFamily="34" charset="0"/>
              <a:cs typeface="Arial"/>
            </a:rPr>
            <a:t>Quelle: AMECO.</a:t>
          </a:r>
        </a:p>
      </cdr:txBody>
    </cdr:sp>
  </cdr:relSizeAnchor>
  <cdr:relSizeAnchor xmlns:cdr="http://schemas.openxmlformats.org/drawingml/2006/chartDrawing">
    <cdr:from>
      <cdr:x>0.35973</cdr:x>
      <cdr:y>0.29728</cdr:y>
    </cdr:from>
    <cdr:to>
      <cdr:x>0.6126</cdr:x>
      <cdr:y>0.36653</cdr:y>
    </cdr:to>
    <cdr:sp macro="" textlink="">
      <cdr:nvSpPr>
        <cdr:cNvPr id="8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285926" y="1676299"/>
          <a:ext cx="2309835" cy="3904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 dirty="0">
              <a:solidFill>
                <a:srgbClr val="0070C0"/>
              </a:solidFill>
              <a:latin typeface="Corbel" panose="020B0503020204020204" pitchFamily="34" charset="0"/>
              <a:cs typeface="Arial"/>
            </a:rPr>
            <a:t>Schweiz</a:t>
          </a:r>
        </a:p>
      </cdr:txBody>
    </cdr:sp>
  </cdr:relSizeAnchor>
  <cdr:relSizeAnchor xmlns:cdr="http://schemas.openxmlformats.org/drawingml/2006/chartDrawing">
    <cdr:from>
      <cdr:x>0.53023</cdr:x>
      <cdr:y>0.51232</cdr:y>
    </cdr:from>
    <cdr:to>
      <cdr:x>0.7831</cdr:x>
      <cdr:y>0.58157</cdr:y>
    </cdr:to>
    <cdr:sp macro="" textlink="">
      <cdr:nvSpPr>
        <cdr:cNvPr id="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843337" y="2888865"/>
          <a:ext cx="2309834" cy="3904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>
              <a:solidFill>
                <a:srgbClr val="FF9900"/>
              </a:solidFill>
              <a:latin typeface="Corbel" panose="020B0503020204020204" pitchFamily="34" charset="0"/>
              <a:cs typeface="Arial"/>
            </a:rPr>
            <a:t>Österreich</a:t>
          </a:r>
        </a:p>
      </cdr:txBody>
    </cdr:sp>
  </cdr:relSizeAnchor>
  <cdr:relSizeAnchor xmlns:cdr="http://schemas.openxmlformats.org/drawingml/2006/chartDrawing">
    <cdr:from>
      <cdr:x>0.69604</cdr:x>
      <cdr:y>0.35892</cdr:y>
    </cdr:from>
    <cdr:to>
      <cdr:x>0.92065</cdr:x>
      <cdr:y>0.42817</cdr:y>
    </cdr:to>
    <cdr:sp macro="" textlink="">
      <cdr:nvSpPr>
        <cdr:cNvPr id="6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357946" y="2023880"/>
          <a:ext cx="2051694" cy="3904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>
              <a:solidFill>
                <a:srgbClr val="00B050"/>
              </a:solidFill>
              <a:latin typeface="Corbel" panose="020B0503020204020204" pitchFamily="34" charset="0"/>
              <a:cs typeface="Arial"/>
            </a:rPr>
            <a:t>Deutschland</a:t>
          </a:r>
        </a:p>
      </cdr:txBody>
    </cdr:sp>
  </cdr:relSizeAnchor>
  <cdr:relSizeAnchor xmlns:cdr="http://schemas.openxmlformats.org/drawingml/2006/chartDrawing">
    <cdr:from>
      <cdr:x>0.57178</cdr:x>
      <cdr:y>0.70327</cdr:y>
    </cdr:from>
    <cdr:to>
      <cdr:x>0.82465</cdr:x>
      <cdr:y>0.77252</cdr:y>
    </cdr:to>
    <cdr:sp macro="" textlink="">
      <cdr:nvSpPr>
        <cdr:cNvPr id="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222875" y="3965575"/>
          <a:ext cx="2309834" cy="3904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>
              <a:solidFill>
                <a:srgbClr val="7030A0"/>
              </a:solidFill>
              <a:latin typeface="Corbel" panose="020B0503020204020204" pitchFamily="34" charset="0"/>
              <a:cs typeface="Arial"/>
            </a:rPr>
            <a:t>Frankreich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0.08475</cdr:x>
      <cdr:y>0.89015</cdr:y>
    </cdr:from>
    <cdr:to>
      <cdr:x>0.97075</cdr:x>
      <cdr:y>1</cdr:y>
    </cdr:to>
    <cdr:sp macro="" textlink="">
      <cdr:nvSpPr>
        <cdr:cNvPr id="10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74147" y="5036344"/>
          <a:ext cx="8093145" cy="62150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vertOverflow="clip" wrap="square" lIns="27432" tIns="27432" rIns="0" bIns="27432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de-DE" sz="1200" b="0" i="0" u="none" strike="noStrike" baseline="30000" dirty="0">
              <a:solidFill>
                <a:srgbClr val="000000"/>
              </a:solidFill>
              <a:latin typeface="Corbel" panose="020B0503020204020204" pitchFamily="34" charset="0"/>
              <a:cs typeface="Arial"/>
            </a:rPr>
            <a:t>1)</a:t>
          </a:r>
          <a:r>
            <a:rPr lang="de-DE" sz="1200" b="0" i="0" u="none" strike="noStrike" baseline="0" dirty="0">
              <a:solidFill>
                <a:srgbClr val="000000"/>
              </a:solidFill>
              <a:latin typeface="Corbel" panose="020B0503020204020204" pitchFamily="34" charset="0"/>
              <a:cs typeface="Arial"/>
            </a:rPr>
            <a:t> </a:t>
          </a:r>
          <a:r>
            <a:rPr lang="de-DE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in Prozent des BIP</a:t>
          </a:r>
          <a:endParaRPr lang="de-DE" sz="1200" b="0" i="0" u="none" strike="noStrike" baseline="0" dirty="0">
            <a:solidFill>
              <a:srgbClr val="000000"/>
            </a:solidFill>
            <a:latin typeface="Corbel" panose="020B0503020204020204" pitchFamily="34" charset="0"/>
            <a:cs typeface="Arial" pitchFamily="34" charset="0"/>
          </a:endParaRPr>
        </a:p>
        <a:p xmlns:a="http://schemas.openxmlformats.org/drawingml/2006/main">
          <a:pPr algn="l" rtl="0">
            <a:defRPr sz="1000"/>
          </a:pPr>
          <a:r>
            <a:rPr lang="de-DE" sz="1200" b="0" i="0" u="none" strike="noStrike" baseline="0" dirty="0">
              <a:solidFill>
                <a:srgbClr val="000000"/>
              </a:solidFill>
              <a:latin typeface="Corbel" panose="020B0503020204020204" pitchFamily="34" charset="0"/>
              <a:cs typeface="Arial"/>
            </a:rPr>
            <a:t>Quelle: AMECO.</a:t>
          </a:r>
        </a:p>
      </cdr:txBody>
    </cdr:sp>
  </cdr:relSizeAnchor>
  <cdr:relSizeAnchor xmlns:cdr="http://schemas.openxmlformats.org/drawingml/2006/chartDrawing">
    <cdr:from>
      <cdr:x>0.1981</cdr:x>
      <cdr:y>0.32262</cdr:y>
    </cdr:from>
    <cdr:to>
      <cdr:x>0.45097</cdr:x>
      <cdr:y>0.39187</cdr:y>
    </cdr:to>
    <cdr:sp macro="" textlink="">
      <cdr:nvSpPr>
        <cdr:cNvPr id="8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9516" y="1819185"/>
          <a:ext cx="2309835" cy="3904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 dirty="0">
              <a:solidFill>
                <a:srgbClr val="0070C0"/>
              </a:solidFill>
              <a:latin typeface="Corbel" panose="020B0503020204020204" pitchFamily="34" charset="0"/>
              <a:cs typeface="Arial"/>
            </a:rPr>
            <a:t>Schweiz</a:t>
          </a:r>
        </a:p>
      </cdr:txBody>
    </cdr:sp>
  </cdr:relSizeAnchor>
  <cdr:relSizeAnchor xmlns:cdr="http://schemas.openxmlformats.org/drawingml/2006/chartDrawing">
    <cdr:from>
      <cdr:x>0.74191</cdr:x>
      <cdr:y>0.49036</cdr:y>
    </cdr:from>
    <cdr:to>
      <cdr:x>0.99478</cdr:x>
      <cdr:y>0.55961</cdr:y>
    </cdr:to>
    <cdr:sp macro="" textlink="">
      <cdr:nvSpPr>
        <cdr:cNvPr id="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776917" y="2765063"/>
          <a:ext cx="2309835" cy="3904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>
              <a:solidFill>
                <a:srgbClr val="FF9900"/>
              </a:solidFill>
              <a:latin typeface="Corbel" panose="020B0503020204020204" pitchFamily="34" charset="0"/>
              <a:cs typeface="Arial"/>
            </a:rPr>
            <a:t>Österreich</a:t>
          </a:r>
        </a:p>
      </cdr:txBody>
    </cdr:sp>
  </cdr:relSizeAnchor>
  <cdr:relSizeAnchor xmlns:cdr="http://schemas.openxmlformats.org/drawingml/2006/chartDrawing">
    <cdr:from>
      <cdr:x>0.44578</cdr:x>
      <cdr:y>0.42987</cdr:y>
    </cdr:from>
    <cdr:to>
      <cdr:x>0.67039</cdr:x>
      <cdr:y>0.49912</cdr:y>
    </cdr:to>
    <cdr:sp macro="" textlink="">
      <cdr:nvSpPr>
        <cdr:cNvPr id="6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71993" y="2423956"/>
          <a:ext cx="2051694" cy="39048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>
              <a:solidFill>
                <a:srgbClr val="00B050"/>
              </a:solidFill>
              <a:latin typeface="Corbel" panose="020B0503020204020204" pitchFamily="34" charset="0"/>
              <a:cs typeface="Arial"/>
            </a:rPr>
            <a:t>Deutschland</a:t>
          </a:r>
        </a:p>
      </cdr:txBody>
    </cdr:sp>
  </cdr:relSizeAnchor>
  <cdr:relSizeAnchor xmlns:cdr="http://schemas.openxmlformats.org/drawingml/2006/chartDrawing">
    <cdr:from>
      <cdr:x>0.58533</cdr:x>
      <cdr:y>0.70495</cdr:y>
    </cdr:from>
    <cdr:to>
      <cdr:x>0.8382</cdr:x>
      <cdr:y>0.7742</cdr:y>
    </cdr:to>
    <cdr:sp macro="" textlink="">
      <cdr:nvSpPr>
        <cdr:cNvPr id="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346700" y="3975100"/>
          <a:ext cx="2309835" cy="3904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 dirty="0">
              <a:solidFill>
                <a:srgbClr val="7030A0"/>
              </a:solidFill>
              <a:latin typeface="Corbel" panose="020B0503020204020204" pitchFamily="34" charset="0"/>
              <a:cs typeface="Arial"/>
            </a:rPr>
            <a:t>Frankreich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0.08548</cdr:x>
      <cdr:y>0.91304</cdr:y>
    </cdr:from>
    <cdr:to>
      <cdr:x>0.967</cdr:x>
      <cdr:y>1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23007" y="4960620"/>
          <a:ext cx="7456072" cy="4724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de-DE" sz="900" b="0" i="0" u="none" strike="noStrike" baseline="30000">
              <a:solidFill>
                <a:srgbClr val="000000"/>
              </a:solidFill>
              <a:latin typeface="Titillium" panose="00000500000000000000" pitchFamily="50" charset="0"/>
              <a:cs typeface="Arial"/>
            </a:rPr>
            <a:t>1)</a:t>
          </a:r>
          <a:r>
            <a:rPr lang="de-DE" sz="900" b="0" i="0" u="none" strike="noStrike" baseline="0">
              <a:solidFill>
                <a:srgbClr val="000000"/>
              </a:solidFill>
              <a:latin typeface="Titillium" panose="00000500000000000000" pitchFamily="50" charset="0"/>
              <a:cs typeface="Arial"/>
            </a:rPr>
            <a:t> In % des nominalen BIP; </a:t>
          </a:r>
          <a:r>
            <a:rPr lang="de-DE" sz="900" b="0" i="0" u="none" strike="noStrike" baseline="30000">
              <a:solidFill>
                <a:srgbClr val="000000"/>
              </a:solidFill>
              <a:latin typeface="Titillium" panose="00000500000000000000" pitchFamily="50" charset="0"/>
              <a:cs typeface="Arial"/>
            </a:rPr>
            <a:t>2)</a:t>
          </a:r>
          <a:r>
            <a:rPr lang="de-DE" sz="900" b="0" i="0" u="none" strike="noStrike" baseline="0">
              <a:solidFill>
                <a:srgbClr val="000000"/>
              </a:solidFill>
              <a:latin typeface="Titillium" panose="00000500000000000000" pitchFamily="50" charset="0"/>
              <a:cs typeface="Arial"/>
            </a:rPr>
            <a:t> Negative Werte bedeuten eine Verschuldung des Auslands</a:t>
          </a:r>
          <a:endParaRPr lang="de-DE" sz="900" b="0" i="0" u="none" strike="noStrike" baseline="0">
            <a:solidFill>
              <a:srgbClr val="000000"/>
            </a:solidFill>
            <a:latin typeface="Titillium" panose="00000500000000000000" pitchFamily="50" charset="0"/>
            <a:cs typeface="Arial" panose="020B0604020202020204" pitchFamily="34" charset="0"/>
          </a:endParaRPr>
        </a:p>
        <a:p xmlns:a="http://schemas.openxmlformats.org/drawingml/2006/main">
          <a:pPr algn="l" rtl="0">
            <a:defRPr sz="1000"/>
          </a:pPr>
          <a:r>
            <a:rPr lang="de-DE" sz="900" b="0" i="0" u="none" strike="noStrike" baseline="0">
              <a:solidFill>
                <a:srgbClr val="000000"/>
              </a:solidFill>
              <a:latin typeface="Titillium" panose="00000500000000000000" pitchFamily="50" charset="0"/>
              <a:cs typeface="Arial"/>
            </a:rPr>
            <a:t>Quelle: AMECO</a:t>
          </a:r>
        </a:p>
      </cdr:txBody>
    </cdr:sp>
  </cdr:relSizeAnchor>
  <cdr:relSizeAnchor xmlns:cdr="http://schemas.openxmlformats.org/drawingml/2006/chartDrawing">
    <cdr:from>
      <cdr:x>0.61336</cdr:x>
      <cdr:y>0.15496</cdr:y>
    </cdr:from>
    <cdr:to>
      <cdr:x>0.80991</cdr:x>
      <cdr:y>0.21667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187937" y="841902"/>
          <a:ext cx="1662459" cy="3352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400">
              <a:solidFill>
                <a:srgbClr val="0070C0"/>
              </a:solidFill>
              <a:latin typeface="Titillium" panose="00000500000000000000" pitchFamily="50" charset="0"/>
            </a:rPr>
            <a:t>private Haushalte</a:t>
          </a:r>
        </a:p>
      </cdr:txBody>
    </cdr:sp>
  </cdr:relSizeAnchor>
  <cdr:relSizeAnchor xmlns:cdr="http://schemas.openxmlformats.org/drawingml/2006/chartDrawing">
    <cdr:from>
      <cdr:x>0.43243</cdr:x>
      <cdr:y>0.27583</cdr:y>
    </cdr:from>
    <cdr:to>
      <cdr:x>0.58109</cdr:x>
      <cdr:y>0.33754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657570" y="1498601"/>
          <a:ext cx="1257396" cy="3352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400">
              <a:solidFill>
                <a:srgbClr val="00B050"/>
              </a:solidFill>
              <a:latin typeface="Titillium" panose="00000500000000000000" pitchFamily="50" charset="0"/>
            </a:rPr>
            <a:t>Unternehmen</a:t>
          </a:r>
        </a:p>
      </cdr:txBody>
    </cdr:sp>
  </cdr:relSizeAnchor>
  <cdr:relSizeAnchor xmlns:cdr="http://schemas.openxmlformats.org/drawingml/2006/chartDrawing">
    <cdr:from>
      <cdr:x>0.81713</cdr:x>
      <cdr:y>0.35018</cdr:y>
    </cdr:from>
    <cdr:to>
      <cdr:x>0.91803</cdr:x>
      <cdr:y>0.41189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6911473" y="1902542"/>
          <a:ext cx="853433" cy="3352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400">
              <a:solidFill>
                <a:srgbClr val="FF6600"/>
              </a:solidFill>
              <a:latin typeface="Titillium" panose="00000500000000000000" pitchFamily="50" charset="0"/>
            </a:rPr>
            <a:t>Staat</a:t>
          </a:r>
        </a:p>
      </cdr:txBody>
    </cdr:sp>
  </cdr:relSizeAnchor>
  <cdr:relSizeAnchor xmlns:cdr="http://schemas.openxmlformats.org/drawingml/2006/chartDrawing">
    <cdr:from>
      <cdr:x>0.46715</cdr:x>
      <cdr:y>0.64552</cdr:y>
    </cdr:from>
    <cdr:to>
      <cdr:x>0.68096</cdr:x>
      <cdr:y>0.70723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3951285" y="3507176"/>
          <a:ext cx="1808448" cy="3352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400">
              <a:solidFill>
                <a:srgbClr val="00B0F0"/>
              </a:solidFill>
              <a:latin typeface="Titillium" panose="00000500000000000000" pitchFamily="50" charset="0"/>
            </a:rPr>
            <a:t>Ausland</a:t>
          </a:r>
          <a:r>
            <a:rPr lang="en-GB" sz="1400" baseline="30000">
              <a:solidFill>
                <a:srgbClr val="00B0F0"/>
              </a:solidFill>
              <a:latin typeface="Titillium" panose="00000500000000000000" pitchFamily="50" charset="0"/>
            </a:rPr>
            <a:t>2)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0.08475</cdr:x>
      <cdr:y>0.89015</cdr:y>
    </cdr:from>
    <cdr:to>
      <cdr:x>0.97075</cdr:x>
      <cdr:y>1</cdr:y>
    </cdr:to>
    <cdr:sp macro="" textlink="">
      <cdr:nvSpPr>
        <cdr:cNvPr id="10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74147" y="5036344"/>
          <a:ext cx="8093145" cy="62150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vertOverflow="clip" wrap="square" lIns="27432" tIns="27432" rIns="0" bIns="27432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de-DE" sz="1200" b="0" i="0" u="none" strike="noStrike" baseline="30000" dirty="0">
              <a:solidFill>
                <a:srgbClr val="000000"/>
              </a:solidFill>
              <a:latin typeface="Corbel" panose="020B0503020204020204" pitchFamily="34" charset="0"/>
              <a:cs typeface="Arial"/>
            </a:rPr>
            <a:t>1)</a:t>
          </a:r>
          <a:r>
            <a:rPr lang="de-DE" sz="1200" b="0" i="0" u="none" strike="noStrike" baseline="0" dirty="0">
              <a:solidFill>
                <a:srgbClr val="000000"/>
              </a:solidFill>
              <a:latin typeface="Corbel" panose="020B0503020204020204" pitchFamily="34" charset="0"/>
              <a:cs typeface="Arial"/>
            </a:rPr>
            <a:t> </a:t>
          </a:r>
          <a:r>
            <a:rPr lang="de-DE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in Prozent des nominalen BIP, </a:t>
          </a:r>
          <a:r>
            <a:rPr lang="de-DE" sz="1200" b="0" i="0" baseline="30000" dirty="0">
              <a:latin typeface="Corbel" panose="020B0503020204020204" pitchFamily="34" charset="0"/>
              <a:ea typeface="+mn-ea"/>
              <a:cs typeface="Arial" pitchFamily="34" charset="0"/>
            </a:rPr>
            <a:t>2)</a:t>
          </a:r>
          <a:r>
            <a:rPr lang="de-DE" sz="1200" b="0" i="0" baseline="0" dirty="0">
              <a:latin typeface="Corbel" panose="020B0503020204020204" pitchFamily="34" charset="0"/>
              <a:ea typeface="+mn-ea"/>
              <a:cs typeface="Arial" pitchFamily="34" charset="0"/>
            </a:rPr>
            <a:t> Negative Werte bedeuten Verschuldung des Auslands</a:t>
          </a:r>
          <a:endParaRPr lang="de-DE" sz="1200" b="0" i="0" u="none" strike="noStrike" baseline="0" dirty="0">
            <a:solidFill>
              <a:srgbClr val="000000"/>
            </a:solidFill>
            <a:latin typeface="Corbel" panose="020B0503020204020204" pitchFamily="34" charset="0"/>
            <a:cs typeface="Arial" pitchFamily="34" charset="0"/>
          </a:endParaRPr>
        </a:p>
        <a:p xmlns:a="http://schemas.openxmlformats.org/drawingml/2006/main">
          <a:pPr algn="l" rtl="0">
            <a:defRPr sz="1000"/>
          </a:pPr>
          <a:r>
            <a:rPr lang="de-DE" sz="1200" b="0" i="0" u="none" strike="noStrike" baseline="0" dirty="0">
              <a:solidFill>
                <a:srgbClr val="000000"/>
              </a:solidFill>
              <a:latin typeface="Corbel" panose="020B0503020204020204" pitchFamily="34" charset="0"/>
              <a:cs typeface="Arial"/>
            </a:rPr>
            <a:t>Quelle: AMECO.</a:t>
          </a:r>
        </a:p>
      </cdr:txBody>
    </cdr:sp>
  </cdr:relSizeAnchor>
  <cdr:relSizeAnchor xmlns:cdr="http://schemas.openxmlformats.org/drawingml/2006/chartDrawing">
    <cdr:from>
      <cdr:x>0.4004</cdr:x>
      <cdr:y>0.22127</cdr:y>
    </cdr:from>
    <cdr:to>
      <cdr:x>0.65327</cdr:x>
      <cdr:y>0.29052</cdr:y>
    </cdr:to>
    <cdr:sp macro="" textlink="">
      <cdr:nvSpPr>
        <cdr:cNvPr id="8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57401" y="1247674"/>
          <a:ext cx="2309835" cy="3904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 dirty="0">
              <a:solidFill>
                <a:srgbClr val="0070C0"/>
              </a:solidFill>
              <a:latin typeface="Corbel" panose="020B0503020204020204" pitchFamily="34" charset="0"/>
              <a:cs typeface="Arial"/>
            </a:rPr>
            <a:t>Haushalte</a:t>
          </a:r>
        </a:p>
      </cdr:txBody>
    </cdr:sp>
  </cdr:relSizeAnchor>
  <cdr:relSizeAnchor xmlns:cdr="http://schemas.openxmlformats.org/drawingml/2006/chartDrawing">
    <cdr:from>
      <cdr:x>0.6856</cdr:x>
      <cdr:y>0.46333</cdr:y>
    </cdr:from>
    <cdr:to>
      <cdr:x>0.93847</cdr:x>
      <cdr:y>0.53258</cdr:y>
    </cdr:to>
    <cdr:sp macro="" textlink="">
      <cdr:nvSpPr>
        <cdr:cNvPr id="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262562" y="2612640"/>
          <a:ext cx="2309834" cy="3904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>
              <a:solidFill>
                <a:srgbClr val="FF9900"/>
              </a:solidFill>
              <a:latin typeface="Corbel" panose="020B0503020204020204" pitchFamily="34" charset="0"/>
              <a:cs typeface="Arial"/>
            </a:rPr>
            <a:t>Staat</a:t>
          </a:r>
        </a:p>
      </cdr:txBody>
    </cdr:sp>
  </cdr:relSizeAnchor>
  <cdr:relSizeAnchor xmlns:cdr="http://schemas.openxmlformats.org/drawingml/2006/chartDrawing">
    <cdr:from>
      <cdr:x>0.67727</cdr:x>
      <cdr:y>0.33358</cdr:y>
    </cdr:from>
    <cdr:to>
      <cdr:x>0.90188</cdr:x>
      <cdr:y>0.40283</cdr:y>
    </cdr:to>
    <cdr:sp macro="" textlink="">
      <cdr:nvSpPr>
        <cdr:cNvPr id="6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186496" y="1881005"/>
          <a:ext cx="2051694" cy="3904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>
              <a:solidFill>
                <a:srgbClr val="00B050"/>
              </a:solidFill>
              <a:latin typeface="Corbel" panose="020B0503020204020204" pitchFamily="34" charset="0"/>
              <a:cs typeface="Arial"/>
            </a:rPr>
            <a:t>Unternehmen</a:t>
          </a:r>
        </a:p>
      </cdr:txBody>
    </cdr:sp>
  </cdr:relSizeAnchor>
  <cdr:relSizeAnchor xmlns:cdr="http://schemas.openxmlformats.org/drawingml/2006/chartDrawing">
    <cdr:from>
      <cdr:x>0.5968</cdr:x>
      <cdr:y>0.57995</cdr:y>
    </cdr:from>
    <cdr:to>
      <cdr:x>0.84967</cdr:x>
      <cdr:y>0.6492</cdr:y>
    </cdr:to>
    <cdr:sp macro="" textlink="">
      <cdr:nvSpPr>
        <cdr:cNvPr id="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451475" y="3270250"/>
          <a:ext cx="2309834" cy="3904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square" lIns="45720" tIns="36576" rIns="45720" bIns="36576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de-DE" sz="1600" b="0" i="0" u="none" strike="noStrike" baseline="0" dirty="0">
              <a:solidFill>
                <a:srgbClr val="7030A0"/>
              </a:solidFill>
              <a:latin typeface="Corbel" panose="020B0503020204020204" pitchFamily="34" charset="0"/>
              <a:cs typeface="Arial"/>
            </a:rPr>
            <a:t>Ausland</a:t>
          </a:r>
          <a:r>
            <a:rPr lang="de-DE" sz="1600" b="0" i="0" u="none" strike="noStrike" baseline="30000" dirty="0">
              <a:solidFill>
                <a:srgbClr val="7030A0"/>
              </a:solidFill>
              <a:latin typeface="Corbel" panose="020B0503020204020204" pitchFamily="34" charset="0"/>
              <a:cs typeface="Arial"/>
            </a:rPr>
            <a:t>2)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91"/>
          <a:stretch/>
        </p:blipFill>
        <p:spPr>
          <a:xfrm>
            <a:off x="0" y="0"/>
            <a:ext cx="8531188" cy="7099300"/>
          </a:xfrm>
          <a:prstGeom prst="rect">
            <a:avLst/>
          </a:prstGeom>
        </p:spPr>
      </p:pic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4999" cy="356198"/>
          </a:xfrm>
          <a:prstGeom prst="rect">
            <a:avLst/>
          </a:prstGeom>
        </p:spPr>
        <p:txBody>
          <a:bodyPr vert="horz" lIns="99041" tIns="49521" rIns="99041" bIns="49521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797247" y="0"/>
            <a:ext cx="4434999" cy="356198"/>
          </a:xfrm>
          <a:prstGeom prst="rect">
            <a:avLst/>
          </a:prstGeom>
        </p:spPr>
        <p:txBody>
          <a:bodyPr vert="horz" lIns="99041" tIns="49521" rIns="99041" bIns="49521" rtlCol="0"/>
          <a:lstStyle>
            <a:lvl1pPr algn="r">
              <a:defRPr sz="1300"/>
            </a:lvl1pPr>
          </a:lstStyle>
          <a:p>
            <a:fld id="{F87B3142-32FD-4DF8-A89F-64023A65E426}" type="datetimeFigureOut">
              <a:rPr lang="de-DE" smtClean="0"/>
              <a:t>07.09.2018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6743103"/>
            <a:ext cx="4434999" cy="356197"/>
          </a:xfrm>
          <a:prstGeom prst="rect">
            <a:avLst/>
          </a:prstGeom>
        </p:spPr>
        <p:txBody>
          <a:bodyPr vert="horz" lIns="99041" tIns="49521" rIns="99041" bIns="49521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797247" y="6743103"/>
            <a:ext cx="4434999" cy="356197"/>
          </a:xfrm>
          <a:prstGeom prst="rect">
            <a:avLst/>
          </a:prstGeom>
        </p:spPr>
        <p:txBody>
          <a:bodyPr vert="horz" lIns="99041" tIns="49521" rIns="99041" bIns="49521" rtlCol="0" anchor="b"/>
          <a:lstStyle>
            <a:lvl1pPr algn="r">
              <a:defRPr sz="1300"/>
            </a:lvl1pPr>
          </a:lstStyle>
          <a:p>
            <a:fld id="{7F7C1D24-23A0-42A3-84A9-E290EA332A69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Abgerundetes Rechteck 9"/>
          <p:cNvSpPr/>
          <p:nvPr/>
        </p:nvSpPr>
        <p:spPr>
          <a:xfrm>
            <a:off x="338263" y="178098"/>
            <a:ext cx="9555172" cy="6671632"/>
          </a:xfrm>
          <a:prstGeom prst="roundRect">
            <a:avLst>
              <a:gd name="adj" fmla="val 5833"/>
            </a:avLst>
          </a:prstGeom>
          <a:solidFill>
            <a:schemeClr val="bg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041" tIns="49521" rIns="99041" bIns="49521" rtlCol="0" anchor="ctr"/>
          <a:lstStyle/>
          <a:p>
            <a:pPr algn="ctr"/>
            <a:endParaRPr lang="de-DE">
              <a:ln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291382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22650" y="887413"/>
            <a:ext cx="3389313" cy="2395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1023939" y="3416300"/>
            <a:ext cx="8186737" cy="2795588"/>
          </a:xfrm>
          <a:prstGeom prst="rect">
            <a:avLst/>
          </a:prstGeom>
        </p:spPr>
        <p:txBody>
          <a:bodyPr lIns="91435" tIns="45717" rIns="91435" bIns="45717"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7C1D24-23A0-42A3-84A9-E290EA332A6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5886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22650" y="887413"/>
            <a:ext cx="3389313" cy="2395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1023939" y="3416300"/>
            <a:ext cx="8186737" cy="2795588"/>
          </a:xfrm>
          <a:prstGeom prst="rect">
            <a:avLst/>
          </a:prstGeom>
        </p:spPr>
        <p:txBody>
          <a:bodyPr lIns="91435" tIns="45717" rIns="91435" bIns="45717"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7C1D24-23A0-42A3-84A9-E290EA332A6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510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22650" y="887413"/>
            <a:ext cx="3389313" cy="2395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1023939" y="3416300"/>
            <a:ext cx="8186737" cy="2795588"/>
          </a:xfrm>
          <a:prstGeom prst="rect">
            <a:avLst/>
          </a:prstGeom>
        </p:spPr>
        <p:txBody>
          <a:bodyPr lIns="91435" tIns="45717" rIns="91435" bIns="45717"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7C1D24-23A0-42A3-84A9-E290EA332A69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1729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22650" y="887413"/>
            <a:ext cx="3389313" cy="2395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1023939" y="3416300"/>
            <a:ext cx="8186737" cy="2795588"/>
          </a:xfrm>
          <a:prstGeom prst="rect">
            <a:avLst/>
          </a:prstGeom>
        </p:spPr>
        <p:txBody>
          <a:bodyPr lIns="91435" tIns="45717" rIns="91435" bIns="45717"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7C1D24-23A0-42A3-84A9-E290EA332A6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1418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22650" y="887413"/>
            <a:ext cx="3389313" cy="2395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1023939" y="3416300"/>
            <a:ext cx="8186737" cy="2795588"/>
          </a:xfrm>
          <a:prstGeom prst="rect">
            <a:avLst/>
          </a:prstGeom>
        </p:spPr>
        <p:txBody>
          <a:bodyPr lIns="91435" tIns="45717" rIns="91435" bIns="45717"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7C1D24-23A0-42A3-84A9-E290EA332A69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1934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22650" y="887413"/>
            <a:ext cx="3389313" cy="2395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1023939" y="3416300"/>
            <a:ext cx="8186737" cy="2795588"/>
          </a:xfrm>
          <a:prstGeom prst="rect">
            <a:avLst/>
          </a:prstGeom>
        </p:spPr>
        <p:txBody>
          <a:bodyPr lIns="91435" tIns="45717" rIns="91435" bIns="45717"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7C1D24-23A0-42A3-84A9-E290EA332A69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27993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22650" y="887413"/>
            <a:ext cx="3389313" cy="2395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1023939" y="3416300"/>
            <a:ext cx="8186737" cy="2795588"/>
          </a:xfrm>
          <a:prstGeom prst="rect">
            <a:avLst/>
          </a:prstGeom>
        </p:spPr>
        <p:txBody>
          <a:bodyPr lIns="91435" tIns="45717" rIns="91435" bIns="45717"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7C1D24-23A0-42A3-84A9-E290EA332A69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2517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22650" y="887413"/>
            <a:ext cx="3389313" cy="2395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1023939" y="3416300"/>
            <a:ext cx="8186737" cy="2795588"/>
          </a:xfrm>
          <a:prstGeom prst="rect">
            <a:avLst/>
          </a:prstGeom>
        </p:spPr>
        <p:txBody>
          <a:bodyPr lIns="91435" tIns="45717" rIns="91435" bIns="45717"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7C1D24-23A0-42A3-84A9-E290EA332A69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2779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1B84-2E8E-4BB7-988B-AC98CF845932}" type="datetimeFigureOut">
              <a:rPr lang="de-DE" smtClean="0"/>
              <a:t>07.09.2018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7" name="Abgerundetes Rechteck 6"/>
          <p:cNvSpPr/>
          <p:nvPr userDrawn="1"/>
        </p:nvSpPr>
        <p:spPr>
          <a:xfrm>
            <a:off x="353377" y="189648"/>
            <a:ext cx="9982020" cy="7104273"/>
          </a:xfrm>
          <a:prstGeom prst="roundRect">
            <a:avLst>
              <a:gd name="adj" fmla="val 5833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105">
              <a:ln>
                <a:noFill/>
              </a:ln>
            </a:endParaRPr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0034" y="7259269"/>
            <a:ext cx="1215832" cy="17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001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1B84-2E8E-4BB7-988B-AC98CF845932}" type="datetimeFigureOut">
              <a:rPr lang="de-DE" smtClean="0"/>
              <a:t>07.09.2018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04C9-DCD0-4E5C-BD16-04CD7CFC9B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2093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1B84-2E8E-4BB7-988B-AC98CF845932}" type="datetimeFigureOut">
              <a:rPr lang="de-DE" smtClean="0"/>
              <a:t>07.09.2018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04C9-DCD0-4E5C-BD16-04CD7CFC9B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7908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90" t="15253" r="182"/>
          <a:stretch/>
        </p:blipFill>
        <p:spPr>
          <a:xfrm>
            <a:off x="0" y="0"/>
            <a:ext cx="4458188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104" y="365836"/>
            <a:ext cx="9221689" cy="146118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1B84-2E8E-4BB7-988B-AC98CF845932}" type="datetimeFigureOut">
              <a:rPr lang="de-DE" smtClean="0"/>
              <a:t>07.09.2018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04C9-DCD0-4E5C-BD16-04CD7CFC9B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2727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0"/>
            <a:ext cx="10691813" cy="7559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105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16200000">
            <a:off x="5938611" y="207914"/>
            <a:ext cx="2173407" cy="6795613"/>
          </a:xfrm>
        </p:spPr>
        <p:txBody>
          <a:bodyPr vert="eaVert"/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1B84-2E8E-4BB7-988B-AC98CF845932}" type="datetimeFigureOut">
              <a:rPr lang="de-DE" smtClean="0"/>
              <a:t>07.09.2018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04C9-DCD0-4E5C-BD16-04CD7CFC9B53}" type="slidenum">
              <a:rPr lang="de-DE" smtClean="0"/>
              <a:t>‹Nr.›</a:t>
            </a:fld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65" y="955070"/>
            <a:ext cx="4179099" cy="608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381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1B84-2E8E-4BB7-988B-AC98CF845932}" type="datetimeFigureOut">
              <a:rPr lang="de-DE" smtClean="0"/>
              <a:t>07.09.2018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04C9-DCD0-4E5C-BD16-04CD7CFC9B53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Abgerundetes Rechteck 6"/>
          <p:cNvSpPr/>
          <p:nvPr userDrawn="1"/>
        </p:nvSpPr>
        <p:spPr>
          <a:xfrm>
            <a:off x="353377" y="189648"/>
            <a:ext cx="9982020" cy="7104273"/>
          </a:xfrm>
          <a:prstGeom prst="roundRect">
            <a:avLst>
              <a:gd name="adj" fmla="val 5833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105">
              <a:ln>
                <a:noFill/>
              </a:ln>
            </a:endParaRPr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0034" y="7259269"/>
            <a:ext cx="1215832" cy="17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98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1B84-2E8E-4BB7-988B-AC98CF845932}" type="datetimeFigureOut">
              <a:rPr lang="de-DE" smtClean="0"/>
              <a:t>07.09.2018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04C9-DCD0-4E5C-BD16-04CD7CFC9B53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Abgerundetes Rechteck 6"/>
          <p:cNvSpPr/>
          <p:nvPr userDrawn="1"/>
        </p:nvSpPr>
        <p:spPr>
          <a:xfrm>
            <a:off x="353377" y="189648"/>
            <a:ext cx="9982020" cy="7104273"/>
          </a:xfrm>
          <a:prstGeom prst="roundRect">
            <a:avLst>
              <a:gd name="adj" fmla="val 5833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105">
              <a:ln>
                <a:noFill/>
              </a:ln>
            </a:endParaRPr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0034" y="7259269"/>
            <a:ext cx="1215832" cy="17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950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1B84-2E8E-4BB7-988B-AC98CF845932}" type="datetimeFigureOut">
              <a:rPr lang="de-DE" smtClean="0"/>
              <a:t>07.09.2018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04C9-DCD0-4E5C-BD16-04CD7CFC9B53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Abgerundetes Rechteck 7"/>
          <p:cNvSpPr/>
          <p:nvPr userDrawn="1"/>
        </p:nvSpPr>
        <p:spPr>
          <a:xfrm>
            <a:off x="353377" y="189648"/>
            <a:ext cx="9982020" cy="7104273"/>
          </a:xfrm>
          <a:prstGeom prst="roundRect">
            <a:avLst>
              <a:gd name="adj" fmla="val 5833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105">
              <a:ln>
                <a:noFill/>
              </a:ln>
            </a:endParaRP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0034" y="7259269"/>
            <a:ext cx="1215832" cy="17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675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1B84-2E8E-4BB7-988B-AC98CF845932}" type="datetimeFigureOut">
              <a:rPr lang="de-DE" smtClean="0"/>
              <a:t>07.09.2018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04C9-DCD0-4E5C-BD16-04CD7CFC9B53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Abgerundetes Rechteck 9"/>
          <p:cNvSpPr/>
          <p:nvPr userDrawn="1"/>
        </p:nvSpPr>
        <p:spPr>
          <a:xfrm>
            <a:off x="353377" y="189648"/>
            <a:ext cx="9982020" cy="7104273"/>
          </a:xfrm>
          <a:prstGeom prst="roundRect">
            <a:avLst>
              <a:gd name="adj" fmla="val 5833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105">
              <a:ln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364651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1B84-2E8E-4BB7-988B-AC98CF845932}" type="datetimeFigureOut">
              <a:rPr lang="de-DE" smtClean="0"/>
              <a:t>07.09.2018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04C9-DCD0-4E5C-BD16-04CD7CFC9B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3216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1B84-2E8E-4BB7-988B-AC98CF845932}" type="datetimeFigureOut">
              <a:rPr lang="de-DE" smtClean="0"/>
              <a:t>07.09.2018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04C9-DCD0-4E5C-BD16-04CD7CFC9B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7385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1B84-2E8E-4BB7-988B-AC98CF845932}" type="datetimeFigureOut">
              <a:rPr lang="de-DE" smtClean="0"/>
              <a:t>07.09.2018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04C9-DCD0-4E5C-BD16-04CD7CFC9B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791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1B84-2E8E-4BB7-988B-AC98CF845932}" type="datetimeFigureOut">
              <a:rPr lang="de-DE" smtClean="0"/>
              <a:t>07.09.2018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04C9-DCD0-4E5C-BD16-04CD7CFC9B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1208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81B84-2E8E-4BB7-988B-AC98CF845932}" type="datetimeFigureOut">
              <a:rPr lang="de-DE" smtClean="0"/>
              <a:t>07.09.2018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604C9-DCD0-4E5C-BD16-04CD7CFC9B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21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71" r:id="rId13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kroskop.e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kroskop.eu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01474" y="1212729"/>
            <a:ext cx="9553968" cy="2791751"/>
          </a:xfrm>
        </p:spPr>
        <p:txBody>
          <a:bodyPr anchor="t">
            <a:noAutofit/>
          </a:bodyPr>
          <a:lstStyle/>
          <a:p>
            <a:pPr lvl="0"/>
            <a:r>
              <a:rPr lang="de-DE" sz="4000">
                <a:latin typeface="Corbel" panose="020B0503020204020204" pitchFamily="34" charset="0"/>
              </a:rPr>
              <a:t>Schweiz: Mit </a:t>
            </a:r>
            <a:r>
              <a:rPr lang="de-DE" sz="4000" dirty="0">
                <a:latin typeface="Corbel" panose="020B0503020204020204" pitchFamily="34" charset="0"/>
              </a:rPr>
              <a:t>welchem Wirtschaftsmodell </a:t>
            </a:r>
            <a:br>
              <a:rPr lang="de-DE" sz="4000" dirty="0">
                <a:latin typeface="Corbel" panose="020B0503020204020204" pitchFamily="34" charset="0"/>
              </a:rPr>
            </a:br>
            <a:r>
              <a:rPr lang="de-DE" sz="4000" dirty="0">
                <a:latin typeface="Corbel" panose="020B0503020204020204" pitchFamily="34" charset="0"/>
              </a:rPr>
              <a:t>in die Zukunft?</a:t>
            </a:r>
            <a:r>
              <a:rPr lang="de-CH" altLang="zh-CN" sz="4000" i="1" dirty="0">
                <a:latin typeface="Corbel" panose="020B05030202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br>
              <a:rPr lang="de-CH" altLang="zh-CN" sz="4000" i="1" dirty="0">
                <a:latin typeface="Corbel" panose="020B05030202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br>
              <a:rPr lang="de-CH" altLang="zh-CN" sz="4000" i="1" dirty="0">
                <a:latin typeface="Corbel" panose="020B05030202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endParaRPr lang="de-DE" sz="4677" dirty="0">
              <a:latin typeface="Corbel" panose="020B0503020204020204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69028" y="4298801"/>
            <a:ext cx="8018859" cy="1765091"/>
          </a:xfrm>
        </p:spPr>
        <p:txBody>
          <a:bodyPr>
            <a:normAutofit/>
          </a:bodyPr>
          <a:lstStyle/>
          <a:p>
            <a:pPr lvl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de-CH" altLang="zh-CN" sz="2400" dirty="0">
                <a:latin typeface="Corbel" panose="020B05030202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von</a:t>
            </a:r>
          </a:p>
          <a:p>
            <a:pPr lvl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de-CH" altLang="zh-CN" sz="2400" dirty="0">
                <a:latin typeface="Corbel" panose="020B05030202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Professor Dr. Heiner Flassbeck </a:t>
            </a:r>
          </a:p>
          <a:p>
            <a:pPr lvl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de-CH" altLang="zh-CN" sz="2400" dirty="0">
                <a:latin typeface="Corbel" panose="020B05030202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Makroskop</a:t>
            </a:r>
            <a:br>
              <a:rPr lang="de-CH" altLang="zh-CN" sz="2400" dirty="0">
                <a:latin typeface="Corbel" panose="020B05030202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de-CH" altLang="zh-CN" sz="2400" dirty="0">
                <a:latin typeface="Corbel" panose="020B0503020204020204" pitchFamily="34" charset="0"/>
                <a:ea typeface="DengXian" panose="02010600030101010101" pitchFamily="2" charset="-122"/>
                <a:cs typeface="Times New Roman" panose="02020603050405020304" pitchFamily="18" charset="0"/>
                <a:hlinkClick r:id="rId3"/>
              </a:rPr>
              <a:t>www.makroskop.eu</a:t>
            </a:r>
            <a:endParaRPr lang="de-CH" altLang="zh-CN" sz="2400" dirty="0">
              <a:latin typeface="Corbel" panose="020B0503020204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CH" altLang="zh-CN" sz="4000" dirty="0">
              <a:latin typeface="Corbel" panose="020B0503020204020204" pitchFamily="34" charset="0"/>
            </a:endParaRPr>
          </a:p>
        </p:txBody>
      </p:sp>
      <p:sp>
        <p:nvSpPr>
          <p:cNvPr id="4" name="Untertitel 2"/>
          <p:cNvSpPr txBox="1">
            <a:spLocks/>
          </p:cNvSpPr>
          <p:nvPr/>
        </p:nvSpPr>
        <p:spPr>
          <a:xfrm>
            <a:off x="7302394" y="90211"/>
            <a:ext cx="2957824" cy="828197"/>
          </a:xfrm>
          <a:prstGeom prst="rect">
            <a:avLst/>
          </a:prstGeom>
        </p:spPr>
        <p:txBody>
          <a:bodyPr vert="horz" lIns="106918" tIns="53459" rIns="106918" bIns="53459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637" dirty="0">
                <a:latin typeface="Corbel" panose="020B0503020204020204" pitchFamily="34" charset="0"/>
              </a:rPr>
              <a:t>Appenzell, 6. September 2018</a:t>
            </a:r>
          </a:p>
        </p:txBody>
      </p:sp>
    </p:spTree>
    <p:extLst>
      <p:ext uri="{BB962C8B-B14F-4D97-AF65-F5344CB8AC3E}">
        <p14:creationId xmlns:p14="http://schemas.microsoft.com/office/powerpoint/2010/main" val="424190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727345"/>
              </p:ext>
            </p:extLst>
          </p:nvPr>
        </p:nvGraphicFramePr>
        <p:xfrm>
          <a:off x="-6961" y="473454"/>
          <a:ext cx="10705734" cy="661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6062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495129"/>
              </p:ext>
            </p:extLst>
          </p:nvPr>
        </p:nvGraphicFramePr>
        <p:xfrm>
          <a:off x="-6961" y="473454"/>
          <a:ext cx="10705734" cy="661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1619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49275" y="363538"/>
          <a:ext cx="9407525" cy="6780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0489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3981806" y="2996177"/>
            <a:ext cx="3758794" cy="3114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6" dirty="0">
                <a:solidFill>
                  <a:srgbClr val="F57921"/>
                </a:solidFill>
                <a:latin typeface="Corbel" panose="020B0503020204020204" pitchFamily="34" charset="0"/>
              </a:rPr>
              <a:t>Kritische Analysen zu Politik und Wirtschaft</a:t>
            </a:r>
          </a:p>
          <a:p>
            <a:endParaRPr lang="de-DE" sz="2806" dirty="0">
              <a:solidFill>
                <a:srgbClr val="F57921"/>
              </a:solidFill>
              <a:latin typeface="Corbel" panose="020B0503020204020204" pitchFamily="34" charset="0"/>
            </a:endParaRPr>
          </a:p>
          <a:p>
            <a:endParaRPr lang="de-DE" sz="2806" dirty="0">
              <a:solidFill>
                <a:srgbClr val="F57921"/>
              </a:solidFill>
              <a:latin typeface="Corbel" panose="020B0503020204020204" pitchFamily="34" charset="0"/>
            </a:endParaRPr>
          </a:p>
          <a:p>
            <a:endParaRPr lang="de-DE" sz="2806" dirty="0">
              <a:solidFill>
                <a:srgbClr val="F57921"/>
              </a:solidFill>
              <a:latin typeface="Corbel" panose="020B0503020204020204" pitchFamily="34" charset="0"/>
            </a:endParaRPr>
          </a:p>
          <a:p>
            <a:r>
              <a:rPr lang="de-DE" sz="2806" dirty="0">
                <a:solidFill>
                  <a:srgbClr val="F57921"/>
                </a:solidFill>
                <a:latin typeface="Corbel" panose="020B0503020204020204" pitchFamily="34" charset="0"/>
              </a:rPr>
              <a:t>Besuchen Sie uns auf </a:t>
            </a:r>
            <a:r>
              <a:rPr lang="de-DE" sz="2806" dirty="0">
                <a:solidFill>
                  <a:srgbClr val="F57921"/>
                </a:solidFill>
                <a:latin typeface="Corbel" panose="020B0503020204020204" pitchFamily="34" charset="0"/>
                <a:hlinkClick r:id="rId3"/>
              </a:rPr>
              <a:t>www.makroskop.eu</a:t>
            </a:r>
            <a:endParaRPr lang="de-DE" sz="2806" dirty="0">
              <a:solidFill>
                <a:srgbClr val="F57921"/>
              </a:solidFill>
              <a:latin typeface="Corbel" panose="020B0503020204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8494596" y="6485601"/>
            <a:ext cx="2197217" cy="1063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3" dirty="0">
                <a:latin typeface="Corbel" panose="020B0503020204020204" pitchFamily="34" charset="0"/>
              </a:rPr>
              <a:t>Herausgeber:</a:t>
            </a:r>
          </a:p>
          <a:p>
            <a:r>
              <a:rPr lang="de-DE" sz="1403" dirty="0">
                <a:latin typeface="Corbel" panose="020B0503020204020204" pitchFamily="34" charset="0"/>
              </a:rPr>
              <a:t>Prof. Dr. Heiner Flassbeck </a:t>
            </a:r>
          </a:p>
          <a:p>
            <a:r>
              <a:rPr lang="de-DE" sz="1403" dirty="0">
                <a:latin typeface="Corbel" panose="020B0503020204020204" pitchFamily="34" charset="0"/>
              </a:rPr>
              <a:t>&amp; Dr. Paul Steinhardt</a:t>
            </a:r>
          </a:p>
          <a:p>
            <a:endParaRPr lang="de-DE" sz="2105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501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983773"/>
              </p:ext>
            </p:extLst>
          </p:nvPr>
        </p:nvGraphicFramePr>
        <p:xfrm>
          <a:off x="-1" y="214224"/>
          <a:ext cx="10691813" cy="68417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96886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88058"/>
              </p:ext>
            </p:extLst>
          </p:nvPr>
        </p:nvGraphicFramePr>
        <p:xfrm>
          <a:off x="-6961" y="473454"/>
          <a:ext cx="10705734" cy="661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98641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276761"/>
              </p:ext>
            </p:extLst>
          </p:nvPr>
        </p:nvGraphicFramePr>
        <p:xfrm>
          <a:off x="-6961" y="473454"/>
          <a:ext cx="10705734" cy="661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739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464193"/>
              </p:ext>
            </p:extLst>
          </p:nvPr>
        </p:nvGraphicFramePr>
        <p:xfrm>
          <a:off x="-6961" y="473454"/>
          <a:ext cx="10705734" cy="661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50803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110910"/>
              </p:ext>
            </p:extLst>
          </p:nvPr>
        </p:nvGraphicFramePr>
        <p:xfrm>
          <a:off x="-6961" y="473454"/>
          <a:ext cx="10705734" cy="661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19408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896380"/>
              </p:ext>
            </p:extLst>
          </p:nvPr>
        </p:nvGraphicFramePr>
        <p:xfrm>
          <a:off x="-6961" y="473454"/>
          <a:ext cx="10705734" cy="661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9372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25176"/>
              </p:ext>
            </p:extLst>
          </p:nvPr>
        </p:nvGraphicFramePr>
        <p:xfrm>
          <a:off x="-6961" y="473454"/>
          <a:ext cx="10705734" cy="661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5947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704056" y="1136967"/>
          <a:ext cx="9283700" cy="5285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4414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443</Words>
  <Application>Microsoft Office PowerPoint</Application>
  <PresentationFormat>Benutzerdefiniert</PresentationFormat>
  <Paragraphs>120</Paragraphs>
  <Slides>13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2" baseType="lpstr">
      <vt:lpstr>DengXian</vt:lpstr>
      <vt:lpstr>DengXian</vt:lpstr>
      <vt:lpstr>Arial</vt:lpstr>
      <vt:lpstr>Calibri</vt:lpstr>
      <vt:lpstr>Calibri Light</vt:lpstr>
      <vt:lpstr>Corbel</vt:lpstr>
      <vt:lpstr>Times New Roman</vt:lpstr>
      <vt:lpstr>Titillium</vt:lpstr>
      <vt:lpstr>Office</vt:lpstr>
      <vt:lpstr>Schweiz: Mit welchem Wirtschaftsmodell  in die Zukunft?  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Office1 Makroskop</dc:creator>
  <cp:lastModifiedBy>Pfister Martin</cp:lastModifiedBy>
  <cp:revision>227</cp:revision>
  <cp:lastPrinted>2016-05-18T09:31:11Z</cp:lastPrinted>
  <dcterms:created xsi:type="dcterms:W3CDTF">2016-04-19T11:03:26Z</dcterms:created>
  <dcterms:modified xsi:type="dcterms:W3CDTF">2018-09-07T13:49:58Z</dcterms:modified>
</cp:coreProperties>
</file>