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
  </p:notesMasterIdLst>
  <p:handoutMasterIdLst>
    <p:handoutMasterId r:id="rId8"/>
  </p:handoutMasterIdLst>
  <p:sldIdLst>
    <p:sldId id="365" r:id="rId2"/>
    <p:sldId id="378" r:id="rId3"/>
    <p:sldId id="366" r:id="rId4"/>
    <p:sldId id="379" r:id="rId5"/>
    <p:sldId id="380" r:id="rId6"/>
  </p:sldIdLst>
  <p:sldSz cx="9144000" cy="6858000" type="screen4x3"/>
  <p:notesSz cx="6797675" cy="9928225"/>
  <p:defaultTextStyle>
    <a:defPPr>
      <a:defRPr lang="de-CH"/>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s Peter Bläuer" initials="" lastIdx="1" clrIdx="0"/>
  <p:cmAuthor id="2" name="SEM" initials="sem" lastIdx="1" clrIdx="1">
    <p:extLst>
      <p:ext uri="{19B8F6BF-5375-455C-9EA6-DF929625EA0E}">
        <p15:presenceInfo xmlns:p15="http://schemas.microsoft.com/office/powerpoint/2012/main" userId="SE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CC"/>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83738" autoAdjust="0"/>
  </p:normalViewPr>
  <p:slideViewPr>
    <p:cSldViewPr>
      <p:cViewPr varScale="1">
        <p:scale>
          <a:sx n="55" d="100"/>
          <a:sy n="55" d="100"/>
        </p:scale>
        <p:origin x="1600"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pPr>
              <a:defRPr/>
            </a:pPr>
            <a:endParaRPr lang="de-CH"/>
          </a:p>
        </p:txBody>
      </p:sp>
      <p:sp>
        <p:nvSpPr>
          <p:cNvPr id="3" name="Datumsplatzhalter 2"/>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vl1pPr>
          </a:lstStyle>
          <a:p>
            <a:pPr>
              <a:defRPr/>
            </a:pPr>
            <a:fld id="{CFA7C2B2-2764-4DF9-A57D-6CE676C27F92}" type="datetimeFigureOut">
              <a:rPr lang="de-CH"/>
              <a:pPr>
                <a:defRPr/>
              </a:pPr>
              <a:t>31.03.2023</a:t>
            </a:fld>
            <a:endParaRPr lang="de-CH"/>
          </a:p>
        </p:txBody>
      </p:sp>
      <p:sp>
        <p:nvSpPr>
          <p:cNvPr id="4" name="Fußzeilenplatzhalter 3"/>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a:defRPr sz="1200"/>
            </a:lvl1pPr>
          </a:lstStyle>
          <a:p>
            <a:pPr>
              <a:defRPr/>
            </a:pPr>
            <a:endParaRPr lang="de-CH"/>
          </a:p>
        </p:txBody>
      </p:sp>
      <p:sp>
        <p:nvSpPr>
          <p:cNvPr id="5" name="Foliennummernplatzhalter 4"/>
          <p:cNvSpPr>
            <a:spLocks noGrp="1"/>
          </p:cNvSpPr>
          <p:nvPr>
            <p:ph type="sldNum" sz="quarter" idx="3"/>
          </p:nvPr>
        </p:nvSpPr>
        <p:spPr>
          <a:xfrm>
            <a:off x="3849688" y="9429750"/>
            <a:ext cx="2946400" cy="498475"/>
          </a:xfrm>
          <a:prstGeom prst="rect">
            <a:avLst/>
          </a:prstGeom>
        </p:spPr>
        <p:txBody>
          <a:bodyPr vert="horz" lIns="91440" tIns="45720" rIns="91440" bIns="45720" rtlCol="0" anchor="b"/>
          <a:lstStyle>
            <a:lvl1pPr algn="r">
              <a:defRPr sz="1200"/>
            </a:lvl1pPr>
          </a:lstStyle>
          <a:p>
            <a:pPr>
              <a:defRPr/>
            </a:pPr>
            <a:fld id="{BE9FF106-C7FD-4CDB-93F0-E13539BA822E}" type="slidenum">
              <a:rPr lang="de-CH"/>
              <a:pPr>
                <a:defRPr/>
              </a:pPr>
              <a:t>‹Nr.›</a:t>
            </a:fld>
            <a:endParaRPr lang="de-CH"/>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de-CH"/>
          </a:p>
        </p:txBody>
      </p:sp>
      <p:sp>
        <p:nvSpPr>
          <p:cNvPr id="819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de-CH"/>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CH" noProof="0"/>
              <a:t>Textmasterformate durch Klicken bearbeiten</a:t>
            </a:r>
          </a:p>
          <a:p>
            <a:pPr lvl="1"/>
            <a:r>
              <a:rPr lang="de-CH" noProof="0"/>
              <a:t>Zweite Ebene</a:t>
            </a:r>
          </a:p>
          <a:p>
            <a:pPr lvl="2"/>
            <a:r>
              <a:rPr lang="de-CH" noProof="0"/>
              <a:t>Dritte Ebene</a:t>
            </a:r>
          </a:p>
          <a:p>
            <a:pPr lvl="3"/>
            <a:r>
              <a:rPr lang="de-CH" noProof="0"/>
              <a:t>Vierte Ebene</a:t>
            </a:r>
          </a:p>
          <a:p>
            <a:pPr lvl="4"/>
            <a:r>
              <a:rPr lang="de-CH" noProof="0"/>
              <a:t>Fünfte Ebene</a:t>
            </a:r>
          </a:p>
        </p:txBody>
      </p:sp>
      <p:sp>
        <p:nvSpPr>
          <p:cNvPr id="819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de-CH"/>
          </a:p>
        </p:txBody>
      </p:sp>
      <p:sp>
        <p:nvSpPr>
          <p:cNvPr id="819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76155DD-8430-405D-BC89-E78F208B2BB3}" type="slidenum">
              <a:rPr lang="de-CH" altLang="de-DE"/>
              <a:pPr>
                <a:defRPr/>
              </a:pPr>
              <a:t>‹Nr.›</a:t>
            </a:fld>
            <a:endParaRPr lang="de-CH"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pPr>
              <a:defRPr/>
            </a:pPr>
            <a:fld id="{476155DD-8430-405D-BC89-E78F208B2BB3}" type="slidenum">
              <a:rPr lang="de-CH" altLang="de-DE" smtClean="0"/>
              <a:pPr>
                <a:defRPr/>
              </a:pPr>
              <a:t>1</a:t>
            </a:fld>
            <a:endParaRPr lang="de-CH" altLang="de-DE"/>
          </a:p>
        </p:txBody>
      </p:sp>
    </p:spTree>
    <p:extLst>
      <p:ext uri="{BB962C8B-B14F-4D97-AF65-F5344CB8AC3E}">
        <p14:creationId xmlns:p14="http://schemas.microsoft.com/office/powerpoint/2010/main" val="3178859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de-CH" noProof="0" dirty="0"/>
              <a:t>- Zu Anlandungen in Italien: Gehäuft, jeweils in Schönwetterphasen. Boote primär aus Tunesien/Westlibyen (in der Regel nicht hochseetüchtig, tw. Schlauchboote), neu auch Anlandungen aus Ostlibyen, Boot gross, seetüchtig jedoch zuweilen überladen (hunderte pro Boot)</a:t>
            </a:r>
          </a:p>
          <a:p>
            <a:r>
              <a:rPr lang="de-CH" noProof="0" dirty="0"/>
              <a:t>Wichtigste Herkunftsländer 2023: Elfenbeinküste (3700), Guinea (3100), Pakistan (2000), Bangladesch (1900), Tunesien (1800), Ägypten (1200), Kamerun (1050). Die effektiven Zahlen dürften etwas höher sein, am Wachende vom 24/25 März trafen rund 6000 Personen an, die zurzeit noch identifiziert werden. </a:t>
            </a:r>
          </a:p>
          <a:p>
            <a:r>
              <a:rPr lang="de-CH" noProof="0" dirty="0"/>
              <a:t>- Auf der Balkanroute treten aktuell primär Marokkaner, Afghanen und Syrer in Erscheinung.</a:t>
            </a:r>
          </a:p>
          <a:p>
            <a:r>
              <a:rPr lang="de-CH" noProof="0" dirty="0"/>
              <a:t>- Bisher noch keine signifikante Zunahme der Migration aus der Türkei in Richtung Europa. Erdbebenbedingt aber grosse Ost-West-Migrationsbewegungen innerhalb der Türkei, Ziele sind primäre Städte (die grössten liegen im Westen) und touristische Gebiete (mit vielen Hotelunterkünften)</a:t>
            </a:r>
          </a:p>
        </p:txBody>
      </p:sp>
      <p:sp>
        <p:nvSpPr>
          <p:cNvPr id="4" name="Segnaposto numero diapositiva 3"/>
          <p:cNvSpPr>
            <a:spLocks noGrp="1"/>
          </p:cNvSpPr>
          <p:nvPr>
            <p:ph type="sldNum" sz="quarter" idx="10"/>
          </p:nvPr>
        </p:nvSpPr>
        <p:spPr/>
        <p:txBody>
          <a:bodyPr/>
          <a:lstStyle/>
          <a:p>
            <a:pPr>
              <a:defRPr/>
            </a:pPr>
            <a:fld id="{476155DD-8430-405D-BC89-E78F208B2BB3}" type="slidenum">
              <a:rPr lang="de-CH" altLang="de-DE" smtClean="0"/>
              <a:pPr>
                <a:defRPr/>
              </a:pPr>
              <a:t>3</a:t>
            </a:fld>
            <a:endParaRPr lang="de-CH" altLang="de-DE"/>
          </a:p>
        </p:txBody>
      </p:sp>
    </p:spTree>
    <p:extLst>
      <p:ext uri="{BB962C8B-B14F-4D97-AF65-F5344CB8AC3E}">
        <p14:creationId xmlns:p14="http://schemas.microsoft.com/office/powerpoint/2010/main" val="2251346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4" name="Logo" descr="Logo_co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7575" y="358775"/>
            <a:ext cx="1997075"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Amt_Org"/>
          <p:cNvSpPr txBox="1">
            <a:spLocks noChangeArrowheads="1"/>
          </p:cNvSpPr>
          <p:nvPr/>
        </p:nvSpPr>
        <p:spPr bwMode="auto">
          <a:xfrm>
            <a:off x="4476750" y="315913"/>
            <a:ext cx="4291013"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defRPr/>
            </a:pPr>
            <a:r>
              <a:rPr lang="de-CH" altLang="de-DE" sz="800">
                <a:solidFill>
                  <a:srgbClr val="000000"/>
                </a:solidFill>
              </a:rPr>
              <a:t>Eidgenössisches Justiz- und Polizeidepartement EJPD</a:t>
            </a:r>
          </a:p>
          <a:p>
            <a:pPr eaLnBrk="1" hangingPunct="1">
              <a:lnSpc>
                <a:spcPct val="105000"/>
              </a:lnSpc>
              <a:defRPr/>
            </a:pPr>
            <a:br>
              <a:rPr lang="de-CH" altLang="de-DE" sz="800" b="1">
                <a:solidFill>
                  <a:srgbClr val="000000"/>
                </a:solidFill>
              </a:rPr>
            </a:br>
            <a:r>
              <a:rPr lang="de-CH" altLang="de-DE" sz="800" b="1">
                <a:solidFill>
                  <a:srgbClr val="000000"/>
                </a:solidFill>
              </a:rPr>
              <a:t>Staatssekretariat für Migration SEM</a:t>
            </a:r>
          </a:p>
          <a:p>
            <a:pPr eaLnBrk="1" hangingPunct="1">
              <a:lnSpc>
                <a:spcPct val="105000"/>
              </a:lnSpc>
              <a:defRPr/>
            </a:pPr>
            <a:endParaRPr lang="de-CH" altLang="de-DE" sz="800">
              <a:solidFill>
                <a:srgbClr val="000000"/>
              </a:solidFill>
            </a:endParaRPr>
          </a:p>
        </p:txBody>
      </p:sp>
      <p:sp>
        <p:nvSpPr>
          <p:cNvPr id="4105" name="Titel"/>
          <p:cNvSpPr>
            <a:spLocks noGrp="1" noChangeArrowheads="1"/>
          </p:cNvSpPr>
          <p:nvPr>
            <p:ph type="ctrTitle"/>
          </p:nvPr>
        </p:nvSpPr>
        <p:spPr>
          <a:xfrm>
            <a:off x="1187450" y="2266950"/>
            <a:ext cx="7558088" cy="2357438"/>
          </a:xfrm>
        </p:spPr>
        <p:txBody>
          <a:bodyPr anchor="ctr"/>
          <a:lstStyle>
            <a:lvl1pPr>
              <a:defRPr sz="5200"/>
            </a:lvl1pPr>
          </a:lstStyle>
          <a:p>
            <a:r>
              <a:rPr lang="de-CH" altLang="en-US"/>
              <a:t>Titelmasterformat durch Klicken bearbeiten</a:t>
            </a:r>
          </a:p>
        </p:txBody>
      </p:sp>
      <p:sp>
        <p:nvSpPr>
          <p:cNvPr id="4106" name="Untertitel"/>
          <p:cNvSpPr>
            <a:spLocks noGrp="1" noChangeArrowheads="1"/>
          </p:cNvSpPr>
          <p:nvPr>
            <p:ph type="subTitle" idx="1"/>
          </p:nvPr>
        </p:nvSpPr>
        <p:spPr>
          <a:xfrm>
            <a:off x="1187450" y="5156200"/>
            <a:ext cx="7558088" cy="619125"/>
          </a:xfrm>
        </p:spPr>
        <p:txBody>
          <a:bodyPr/>
          <a:lstStyle>
            <a:lvl1pPr marL="0" indent="0">
              <a:buFontTx/>
              <a:buNone/>
              <a:defRPr sz="3200"/>
            </a:lvl1pPr>
          </a:lstStyle>
          <a:p>
            <a:r>
              <a:rPr lang="de-CH" altLang="en-US"/>
              <a:t>Formatvorlage des Untertitelmasters durch Klicken bearbeiten</a:t>
            </a:r>
          </a:p>
        </p:txBody>
      </p:sp>
    </p:spTree>
    <p:extLst>
      <p:ext uri="{BB962C8B-B14F-4D97-AF65-F5344CB8AC3E}">
        <p14:creationId xmlns:p14="http://schemas.microsoft.com/office/powerpoint/2010/main" val="1027104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Fußzeilenplatzhalter 3"/>
          <p:cNvSpPr>
            <a:spLocks noGrp="1"/>
          </p:cNvSpPr>
          <p:nvPr>
            <p:ph type="ftr" sz="quarter" idx="10"/>
          </p:nvPr>
        </p:nvSpPr>
        <p:spPr/>
        <p:txBody>
          <a:bodyPr/>
          <a:lstStyle>
            <a:lvl1pPr>
              <a:defRPr b="0"/>
            </a:lvl1pPr>
          </a:lstStyle>
          <a:p>
            <a:pPr>
              <a:defRPr/>
            </a:pPr>
            <a:r>
              <a:rPr lang="de-CH"/>
              <a:t>SONAS 23 vom 22.03.2023</a:t>
            </a:r>
          </a:p>
        </p:txBody>
      </p:sp>
      <p:sp>
        <p:nvSpPr>
          <p:cNvPr id="5" name="Foliennummernplatzhalter 4"/>
          <p:cNvSpPr>
            <a:spLocks noGrp="1"/>
          </p:cNvSpPr>
          <p:nvPr>
            <p:ph type="sldNum" sz="quarter" idx="11"/>
          </p:nvPr>
        </p:nvSpPr>
        <p:spPr/>
        <p:txBody>
          <a:bodyPr/>
          <a:lstStyle>
            <a:lvl1pPr>
              <a:defRPr/>
            </a:lvl1pPr>
          </a:lstStyle>
          <a:p>
            <a:pPr>
              <a:defRPr/>
            </a:pPr>
            <a:fld id="{1E23A79E-169F-43E9-90C2-084F9ACC99F2}" type="slidenum">
              <a:rPr lang="de-CH" altLang="de-DE"/>
              <a:pPr>
                <a:defRPr/>
              </a:pPr>
              <a:t>‹Nr.›</a:t>
            </a:fld>
            <a:endParaRPr lang="de-CH" altLang="de-DE"/>
          </a:p>
        </p:txBody>
      </p:sp>
    </p:spTree>
    <p:extLst>
      <p:ext uri="{BB962C8B-B14F-4D97-AF65-F5344CB8AC3E}">
        <p14:creationId xmlns:p14="http://schemas.microsoft.com/office/powerpoint/2010/main" val="1216790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856413" y="1057275"/>
            <a:ext cx="1889125" cy="4962525"/>
          </a:xfrm>
        </p:spPr>
        <p:txBody>
          <a:bodyPr vert="eaVert"/>
          <a:lstStyle/>
          <a:p>
            <a:r>
              <a:rPr lang="de-DE"/>
              <a:t>Titelmasterformat durch Klicken bearbeiten</a:t>
            </a:r>
            <a:endParaRPr lang="de-CH"/>
          </a:p>
        </p:txBody>
      </p:sp>
      <p:sp>
        <p:nvSpPr>
          <p:cNvPr id="3" name="Vertikaler Textplatzhalter 2"/>
          <p:cNvSpPr>
            <a:spLocks noGrp="1"/>
          </p:cNvSpPr>
          <p:nvPr>
            <p:ph type="body" orient="vert" idx="1"/>
          </p:nvPr>
        </p:nvSpPr>
        <p:spPr>
          <a:xfrm>
            <a:off x="1187450" y="1057275"/>
            <a:ext cx="5516563" cy="4962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Fußzeilenplatzhalter 3"/>
          <p:cNvSpPr>
            <a:spLocks noGrp="1"/>
          </p:cNvSpPr>
          <p:nvPr>
            <p:ph type="ftr" sz="quarter" idx="10"/>
          </p:nvPr>
        </p:nvSpPr>
        <p:spPr/>
        <p:txBody>
          <a:bodyPr/>
          <a:lstStyle>
            <a:lvl1pPr>
              <a:defRPr b="0"/>
            </a:lvl1pPr>
          </a:lstStyle>
          <a:p>
            <a:pPr>
              <a:defRPr/>
            </a:pPr>
            <a:r>
              <a:rPr lang="de-CH"/>
              <a:t>SONAS 23 vom 22.03.2023</a:t>
            </a:r>
          </a:p>
        </p:txBody>
      </p:sp>
      <p:sp>
        <p:nvSpPr>
          <p:cNvPr id="5" name="Foliennummernplatzhalter 4"/>
          <p:cNvSpPr>
            <a:spLocks noGrp="1"/>
          </p:cNvSpPr>
          <p:nvPr>
            <p:ph type="sldNum" sz="quarter" idx="11"/>
          </p:nvPr>
        </p:nvSpPr>
        <p:spPr/>
        <p:txBody>
          <a:bodyPr/>
          <a:lstStyle>
            <a:lvl1pPr>
              <a:defRPr/>
            </a:lvl1pPr>
          </a:lstStyle>
          <a:p>
            <a:pPr>
              <a:defRPr/>
            </a:pPr>
            <a:fld id="{7E1CA94F-80D0-4C96-A4D7-DE2BA36E4FA0}" type="slidenum">
              <a:rPr lang="de-CH" altLang="de-DE"/>
              <a:pPr>
                <a:defRPr/>
              </a:pPr>
              <a:t>‹Nr.›</a:t>
            </a:fld>
            <a:endParaRPr lang="de-CH" altLang="de-DE"/>
          </a:p>
        </p:txBody>
      </p:sp>
    </p:spTree>
    <p:extLst>
      <p:ext uri="{BB962C8B-B14F-4D97-AF65-F5344CB8AC3E}">
        <p14:creationId xmlns:p14="http://schemas.microsoft.com/office/powerpoint/2010/main" val="2792992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Fußzeilenplatzhalter 3"/>
          <p:cNvSpPr>
            <a:spLocks noGrp="1"/>
          </p:cNvSpPr>
          <p:nvPr>
            <p:ph type="ftr" sz="quarter" idx="10"/>
          </p:nvPr>
        </p:nvSpPr>
        <p:spPr/>
        <p:txBody>
          <a:bodyPr/>
          <a:lstStyle>
            <a:lvl1pPr>
              <a:defRPr b="0"/>
            </a:lvl1pPr>
          </a:lstStyle>
          <a:p>
            <a:pPr>
              <a:defRPr/>
            </a:pPr>
            <a:r>
              <a:rPr lang="de-CH"/>
              <a:t>SONAS 23 vom 22.03.2023</a:t>
            </a:r>
            <a:endParaRPr lang="de-CH" dirty="0"/>
          </a:p>
        </p:txBody>
      </p:sp>
      <p:sp>
        <p:nvSpPr>
          <p:cNvPr id="5" name="Foliennummernplatzhalter 4"/>
          <p:cNvSpPr>
            <a:spLocks noGrp="1"/>
          </p:cNvSpPr>
          <p:nvPr>
            <p:ph type="sldNum" sz="quarter" idx="11"/>
          </p:nvPr>
        </p:nvSpPr>
        <p:spPr/>
        <p:txBody>
          <a:bodyPr/>
          <a:lstStyle>
            <a:lvl1pPr>
              <a:defRPr/>
            </a:lvl1pPr>
          </a:lstStyle>
          <a:p>
            <a:pPr>
              <a:defRPr/>
            </a:pPr>
            <a:fld id="{F8F96D8E-2DBE-4752-A19E-6E33A778C67D}" type="slidenum">
              <a:rPr lang="de-CH" altLang="de-DE"/>
              <a:pPr>
                <a:defRPr/>
              </a:pPr>
              <a:t>‹Nr.›</a:t>
            </a:fld>
            <a:endParaRPr lang="de-CH" altLang="de-DE"/>
          </a:p>
        </p:txBody>
      </p:sp>
    </p:spTree>
    <p:extLst>
      <p:ext uri="{BB962C8B-B14F-4D97-AF65-F5344CB8AC3E}">
        <p14:creationId xmlns:p14="http://schemas.microsoft.com/office/powerpoint/2010/main" val="841867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Fußzeilenplatzhalter 3"/>
          <p:cNvSpPr>
            <a:spLocks noGrp="1"/>
          </p:cNvSpPr>
          <p:nvPr>
            <p:ph type="ftr" sz="quarter" idx="10"/>
          </p:nvPr>
        </p:nvSpPr>
        <p:spPr/>
        <p:txBody>
          <a:bodyPr/>
          <a:lstStyle>
            <a:lvl1pPr>
              <a:defRPr b="0"/>
            </a:lvl1pPr>
          </a:lstStyle>
          <a:p>
            <a:pPr>
              <a:defRPr/>
            </a:pPr>
            <a:r>
              <a:rPr lang="de-CH"/>
              <a:t>SONAS 23 vom 22.03.2023</a:t>
            </a:r>
            <a:endParaRPr lang="de-CH" dirty="0"/>
          </a:p>
        </p:txBody>
      </p:sp>
      <p:sp>
        <p:nvSpPr>
          <p:cNvPr id="5" name="Foliennummernplatzhalter 4"/>
          <p:cNvSpPr>
            <a:spLocks noGrp="1"/>
          </p:cNvSpPr>
          <p:nvPr>
            <p:ph type="sldNum" sz="quarter" idx="11"/>
          </p:nvPr>
        </p:nvSpPr>
        <p:spPr/>
        <p:txBody>
          <a:bodyPr/>
          <a:lstStyle>
            <a:lvl1pPr>
              <a:defRPr/>
            </a:lvl1pPr>
          </a:lstStyle>
          <a:p>
            <a:pPr>
              <a:defRPr/>
            </a:pPr>
            <a:fld id="{11FD46C2-599E-42D3-9830-1529A4229B49}" type="slidenum">
              <a:rPr lang="de-CH" altLang="de-DE"/>
              <a:pPr>
                <a:defRPr/>
              </a:pPr>
              <a:t>‹Nr.›</a:t>
            </a:fld>
            <a:endParaRPr lang="de-CH" altLang="de-DE"/>
          </a:p>
        </p:txBody>
      </p:sp>
    </p:spTree>
    <p:extLst>
      <p:ext uri="{BB962C8B-B14F-4D97-AF65-F5344CB8AC3E}">
        <p14:creationId xmlns:p14="http://schemas.microsoft.com/office/powerpoint/2010/main" val="929090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sz="half" idx="1"/>
          </p:nvPr>
        </p:nvSpPr>
        <p:spPr>
          <a:xfrm>
            <a:off x="1187450" y="2133600"/>
            <a:ext cx="370205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p:cNvSpPr>
            <a:spLocks noGrp="1"/>
          </p:cNvSpPr>
          <p:nvPr>
            <p:ph sz="half" idx="2"/>
          </p:nvPr>
        </p:nvSpPr>
        <p:spPr>
          <a:xfrm>
            <a:off x="5041900" y="2133600"/>
            <a:ext cx="3703638"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Fußzeilenplatzhalter 4"/>
          <p:cNvSpPr>
            <a:spLocks noGrp="1"/>
          </p:cNvSpPr>
          <p:nvPr>
            <p:ph type="ftr" sz="quarter" idx="10"/>
          </p:nvPr>
        </p:nvSpPr>
        <p:spPr/>
        <p:txBody>
          <a:bodyPr/>
          <a:lstStyle>
            <a:lvl1pPr>
              <a:defRPr b="0"/>
            </a:lvl1pPr>
          </a:lstStyle>
          <a:p>
            <a:pPr>
              <a:defRPr/>
            </a:pPr>
            <a:r>
              <a:rPr lang="de-CH"/>
              <a:t>SONAS 23 vom 22.03.2023</a:t>
            </a:r>
            <a:endParaRPr lang="de-CH" dirty="0"/>
          </a:p>
        </p:txBody>
      </p:sp>
      <p:sp>
        <p:nvSpPr>
          <p:cNvPr id="6" name="Foliennummernplatzhalter 5"/>
          <p:cNvSpPr>
            <a:spLocks noGrp="1"/>
          </p:cNvSpPr>
          <p:nvPr>
            <p:ph type="sldNum" sz="quarter" idx="11"/>
          </p:nvPr>
        </p:nvSpPr>
        <p:spPr/>
        <p:txBody>
          <a:bodyPr/>
          <a:lstStyle>
            <a:lvl1pPr>
              <a:defRPr/>
            </a:lvl1pPr>
          </a:lstStyle>
          <a:p>
            <a:pPr>
              <a:defRPr/>
            </a:pPr>
            <a:fld id="{E3BC7534-0885-48DE-A4C9-ECBCA0C775D9}" type="slidenum">
              <a:rPr lang="de-CH" altLang="de-DE"/>
              <a:pPr>
                <a:defRPr/>
              </a:pPr>
              <a:t>‹Nr.›</a:t>
            </a:fld>
            <a:endParaRPr lang="de-CH" altLang="de-DE"/>
          </a:p>
        </p:txBody>
      </p:sp>
    </p:spTree>
    <p:extLst>
      <p:ext uri="{BB962C8B-B14F-4D97-AF65-F5344CB8AC3E}">
        <p14:creationId xmlns:p14="http://schemas.microsoft.com/office/powerpoint/2010/main" val="1533064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dirty="0"/>
              <a:t>Titelmasterformat durch Klicken bearbeiten</a:t>
            </a:r>
            <a:endParaRPr lang="de-CH" dirty="0"/>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Fußzeilenplatzhalter 6"/>
          <p:cNvSpPr>
            <a:spLocks noGrp="1"/>
          </p:cNvSpPr>
          <p:nvPr>
            <p:ph type="ftr" sz="quarter" idx="10"/>
          </p:nvPr>
        </p:nvSpPr>
        <p:spPr/>
        <p:txBody>
          <a:bodyPr/>
          <a:lstStyle>
            <a:lvl1pPr>
              <a:defRPr b="0"/>
            </a:lvl1pPr>
          </a:lstStyle>
          <a:p>
            <a:pPr>
              <a:defRPr/>
            </a:pPr>
            <a:r>
              <a:rPr lang="de-CH"/>
              <a:t>SONAS 23 vom 22.03.2023</a:t>
            </a:r>
            <a:endParaRPr lang="de-CH" dirty="0"/>
          </a:p>
        </p:txBody>
      </p:sp>
      <p:sp>
        <p:nvSpPr>
          <p:cNvPr id="8" name="Foliennummernplatzhalter 7"/>
          <p:cNvSpPr>
            <a:spLocks noGrp="1"/>
          </p:cNvSpPr>
          <p:nvPr>
            <p:ph type="sldNum" sz="quarter" idx="11"/>
          </p:nvPr>
        </p:nvSpPr>
        <p:spPr/>
        <p:txBody>
          <a:bodyPr/>
          <a:lstStyle>
            <a:lvl1pPr>
              <a:defRPr/>
            </a:lvl1pPr>
          </a:lstStyle>
          <a:p>
            <a:pPr>
              <a:defRPr/>
            </a:pPr>
            <a:fld id="{EA027EEE-0B36-478E-9EF1-415E85FC0801}" type="slidenum">
              <a:rPr lang="de-CH" altLang="de-DE"/>
              <a:pPr>
                <a:defRPr/>
              </a:pPr>
              <a:t>‹Nr.›</a:t>
            </a:fld>
            <a:endParaRPr lang="de-CH" altLang="de-DE"/>
          </a:p>
        </p:txBody>
      </p:sp>
    </p:spTree>
    <p:extLst>
      <p:ext uri="{BB962C8B-B14F-4D97-AF65-F5344CB8AC3E}">
        <p14:creationId xmlns:p14="http://schemas.microsoft.com/office/powerpoint/2010/main" val="3304508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Fußzeilenplatzhalter 2"/>
          <p:cNvSpPr>
            <a:spLocks noGrp="1"/>
          </p:cNvSpPr>
          <p:nvPr>
            <p:ph type="ftr" sz="quarter" idx="10"/>
          </p:nvPr>
        </p:nvSpPr>
        <p:spPr/>
        <p:txBody>
          <a:bodyPr/>
          <a:lstStyle>
            <a:lvl1pPr>
              <a:defRPr b="0"/>
            </a:lvl1pPr>
          </a:lstStyle>
          <a:p>
            <a:pPr>
              <a:defRPr/>
            </a:pPr>
            <a:r>
              <a:rPr lang="de-CH"/>
              <a:t>SONAS 23 vom 22.03.2023</a:t>
            </a:r>
            <a:endParaRPr lang="de-CH" dirty="0"/>
          </a:p>
        </p:txBody>
      </p:sp>
      <p:sp>
        <p:nvSpPr>
          <p:cNvPr id="4" name="Foliennummernplatzhalter 3"/>
          <p:cNvSpPr>
            <a:spLocks noGrp="1"/>
          </p:cNvSpPr>
          <p:nvPr>
            <p:ph type="sldNum" sz="quarter" idx="11"/>
          </p:nvPr>
        </p:nvSpPr>
        <p:spPr/>
        <p:txBody>
          <a:bodyPr/>
          <a:lstStyle>
            <a:lvl1pPr>
              <a:defRPr/>
            </a:lvl1pPr>
          </a:lstStyle>
          <a:p>
            <a:pPr>
              <a:defRPr/>
            </a:pPr>
            <a:fld id="{E91DA153-BAF2-4799-B879-4C0CED0D9759}" type="slidenum">
              <a:rPr lang="de-CH" altLang="de-DE"/>
              <a:pPr>
                <a:defRPr/>
              </a:pPr>
              <a:t>‹Nr.›</a:t>
            </a:fld>
            <a:endParaRPr lang="de-CH" altLang="de-DE"/>
          </a:p>
        </p:txBody>
      </p:sp>
    </p:spTree>
    <p:extLst>
      <p:ext uri="{BB962C8B-B14F-4D97-AF65-F5344CB8AC3E}">
        <p14:creationId xmlns:p14="http://schemas.microsoft.com/office/powerpoint/2010/main" val="3913015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ußzeilenplatzhalter 1"/>
          <p:cNvSpPr>
            <a:spLocks noGrp="1"/>
          </p:cNvSpPr>
          <p:nvPr>
            <p:ph type="ftr" sz="quarter" idx="10"/>
          </p:nvPr>
        </p:nvSpPr>
        <p:spPr/>
        <p:txBody>
          <a:bodyPr/>
          <a:lstStyle>
            <a:lvl1pPr>
              <a:defRPr b="0"/>
            </a:lvl1pPr>
          </a:lstStyle>
          <a:p>
            <a:pPr>
              <a:defRPr/>
            </a:pPr>
            <a:r>
              <a:rPr lang="de-CH"/>
              <a:t>SONAS 23 vom 22.03.2023</a:t>
            </a:r>
          </a:p>
        </p:txBody>
      </p:sp>
      <p:sp>
        <p:nvSpPr>
          <p:cNvPr id="3" name="Foliennummernplatzhalter 2"/>
          <p:cNvSpPr>
            <a:spLocks noGrp="1"/>
          </p:cNvSpPr>
          <p:nvPr>
            <p:ph type="sldNum" sz="quarter" idx="11"/>
          </p:nvPr>
        </p:nvSpPr>
        <p:spPr/>
        <p:txBody>
          <a:bodyPr/>
          <a:lstStyle>
            <a:lvl1pPr>
              <a:defRPr/>
            </a:lvl1pPr>
          </a:lstStyle>
          <a:p>
            <a:pPr>
              <a:defRPr/>
            </a:pPr>
            <a:fld id="{A06AE842-3E07-4941-BF32-495A77E071C0}" type="slidenum">
              <a:rPr lang="de-CH" altLang="de-DE"/>
              <a:pPr>
                <a:defRPr/>
              </a:pPr>
              <a:t>‹Nr.›</a:t>
            </a:fld>
            <a:endParaRPr lang="de-CH" altLang="de-DE"/>
          </a:p>
        </p:txBody>
      </p:sp>
    </p:spTree>
    <p:extLst>
      <p:ext uri="{BB962C8B-B14F-4D97-AF65-F5344CB8AC3E}">
        <p14:creationId xmlns:p14="http://schemas.microsoft.com/office/powerpoint/2010/main" val="3725097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Fußzeilenplatzhalter 4"/>
          <p:cNvSpPr>
            <a:spLocks noGrp="1"/>
          </p:cNvSpPr>
          <p:nvPr>
            <p:ph type="ftr" sz="quarter" idx="10"/>
          </p:nvPr>
        </p:nvSpPr>
        <p:spPr/>
        <p:txBody>
          <a:bodyPr/>
          <a:lstStyle>
            <a:lvl1pPr>
              <a:defRPr b="0"/>
            </a:lvl1pPr>
          </a:lstStyle>
          <a:p>
            <a:pPr>
              <a:defRPr/>
            </a:pPr>
            <a:r>
              <a:rPr lang="de-CH"/>
              <a:t>SONAS 23 vom 22.03.2023</a:t>
            </a:r>
          </a:p>
        </p:txBody>
      </p:sp>
      <p:sp>
        <p:nvSpPr>
          <p:cNvPr id="6" name="Foliennummernplatzhalter 5"/>
          <p:cNvSpPr>
            <a:spLocks noGrp="1"/>
          </p:cNvSpPr>
          <p:nvPr>
            <p:ph type="sldNum" sz="quarter" idx="11"/>
          </p:nvPr>
        </p:nvSpPr>
        <p:spPr/>
        <p:txBody>
          <a:bodyPr/>
          <a:lstStyle>
            <a:lvl1pPr>
              <a:defRPr/>
            </a:lvl1pPr>
          </a:lstStyle>
          <a:p>
            <a:pPr>
              <a:defRPr/>
            </a:pPr>
            <a:fld id="{F001DEEC-209F-4E81-9C04-AE1FC0902C3D}" type="slidenum">
              <a:rPr lang="de-CH" altLang="de-DE"/>
              <a:pPr>
                <a:defRPr/>
              </a:pPr>
              <a:t>‹Nr.›</a:t>
            </a:fld>
            <a:endParaRPr lang="de-CH" altLang="de-DE"/>
          </a:p>
        </p:txBody>
      </p:sp>
    </p:spTree>
    <p:extLst>
      <p:ext uri="{BB962C8B-B14F-4D97-AF65-F5344CB8AC3E}">
        <p14:creationId xmlns:p14="http://schemas.microsoft.com/office/powerpoint/2010/main" val="3062628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CH"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Fußzeilenplatzhalter 4"/>
          <p:cNvSpPr>
            <a:spLocks noGrp="1"/>
          </p:cNvSpPr>
          <p:nvPr>
            <p:ph type="ftr" sz="quarter" idx="10"/>
          </p:nvPr>
        </p:nvSpPr>
        <p:spPr/>
        <p:txBody>
          <a:bodyPr/>
          <a:lstStyle>
            <a:lvl1pPr>
              <a:defRPr b="0"/>
            </a:lvl1pPr>
          </a:lstStyle>
          <a:p>
            <a:pPr>
              <a:defRPr/>
            </a:pPr>
            <a:r>
              <a:rPr lang="de-CH"/>
              <a:t>SONAS 23 vom 22.03.2023</a:t>
            </a:r>
          </a:p>
        </p:txBody>
      </p:sp>
      <p:sp>
        <p:nvSpPr>
          <p:cNvPr id="6" name="Foliennummernplatzhalter 5"/>
          <p:cNvSpPr>
            <a:spLocks noGrp="1"/>
          </p:cNvSpPr>
          <p:nvPr>
            <p:ph type="sldNum" sz="quarter" idx="11"/>
          </p:nvPr>
        </p:nvSpPr>
        <p:spPr/>
        <p:txBody>
          <a:bodyPr/>
          <a:lstStyle>
            <a:lvl1pPr>
              <a:defRPr/>
            </a:lvl1pPr>
          </a:lstStyle>
          <a:p>
            <a:pPr>
              <a:defRPr/>
            </a:pPr>
            <a:fld id="{13E39B98-357B-4585-8DB7-E6D4A571571B}" type="slidenum">
              <a:rPr lang="de-CH" altLang="de-DE"/>
              <a:pPr>
                <a:defRPr/>
              </a:pPr>
              <a:t>‹Nr.›</a:t>
            </a:fld>
            <a:endParaRPr lang="de-CH" altLang="de-DE"/>
          </a:p>
        </p:txBody>
      </p:sp>
    </p:spTree>
    <p:extLst>
      <p:ext uri="{BB962C8B-B14F-4D97-AF65-F5344CB8AC3E}">
        <p14:creationId xmlns:p14="http://schemas.microsoft.com/office/powerpoint/2010/main" val="2604355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elbereich2"/>
          <p:cNvSpPr>
            <a:spLocks noGrp="1" noChangeArrowheads="1"/>
          </p:cNvSpPr>
          <p:nvPr>
            <p:ph type="title"/>
          </p:nvPr>
        </p:nvSpPr>
        <p:spPr bwMode="auto">
          <a:xfrm>
            <a:off x="1187450" y="1057275"/>
            <a:ext cx="7558088" cy="102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CH" altLang="en-US"/>
              <a:t>Titelmasterformat durch Klicken bearbeiten</a:t>
            </a:r>
          </a:p>
        </p:txBody>
      </p:sp>
      <p:sp>
        <p:nvSpPr>
          <p:cNvPr id="1027" name="Objektbereich2"/>
          <p:cNvSpPr>
            <a:spLocks noGrp="1" noChangeArrowheads="1"/>
          </p:cNvSpPr>
          <p:nvPr>
            <p:ph type="body" idx="1"/>
          </p:nvPr>
        </p:nvSpPr>
        <p:spPr bwMode="auto">
          <a:xfrm>
            <a:off x="1187450" y="2133600"/>
            <a:ext cx="7558088"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CH" altLang="en-US"/>
              <a:t>Textmasterformate durch Klicken bearbeiten</a:t>
            </a:r>
          </a:p>
          <a:p>
            <a:pPr lvl="1"/>
            <a:r>
              <a:rPr lang="de-CH" altLang="en-US"/>
              <a:t>Zweite Ebene</a:t>
            </a:r>
          </a:p>
          <a:p>
            <a:pPr lvl="2"/>
            <a:r>
              <a:rPr lang="de-CH" altLang="en-US"/>
              <a:t>Dritte Ebene</a:t>
            </a:r>
          </a:p>
          <a:p>
            <a:pPr lvl="3"/>
            <a:r>
              <a:rPr lang="de-CH" altLang="en-US"/>
              <a:t>Vierte Ebene</a:t>
            </a:r>
          </a:p>
          <a:p>
            <a:pPr lvl="4"/>
            <a:r>
              <a:rPr lang="de-CH" altLang="en-US"/>
              <a:t>Fünfte Ebene</a:t>
            </a:r>
          </a:p>
          <a:p>
            <a:pPr lvl="4"/>
            <a:endParaRPr lang="de-CH" altLang="en-US"/>
          </a:p>
        </p:txBody>
      </p:sp>
      <p:pic>
        <p:nvPicPr>
          <p:cNvPr id="1028" name="Logo2" descr="Logo_col"/>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917575" y="358775"/>
            <a:ext cx="1997075" cy="65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Amt_Org2"/>
          <p:cNvSpPr txBox="1">
            <a:spLocks noChangeArrowheads="1"/>
          </p:cNvSpPr>
          <p:nvPr/>
        </p:nvSpPr>
        <p:spPr bwMode="auto">
          <a:xfrm>
            <a:off x="4476750" y="315913"/>
            <a:ext cx="4291013"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105000"/>
              </a:lnSpc>
              <a:defRPr/>
            </a:pPr>
            <a:r>
              <a:rPr lang="de-CH" altLang="de-DE" sz="800">
                <a:solidFill>
                  <a:srgbClr val="000000"/>
                </a:solidFill>
              </a:rPr>
              <a:t>Eidgenössisches Justiz- und Polizeidepartement EJPD</a:t>
            </a:r>
          </a:p>
          <a:p>
            <a:pPr eaLnBrk="1" hangingPunct="1">
              <a:lnSpc>
                <a:spcPct val="105000"/>
              </a:lnSpc>
              <a:defRPr/>
            </a:pPr>
            <a:br>
              <a:rPr lang="de-CH" altLang="de-DE" sz="800" b="1">
                <a:solidFill>
                  <a:srgbClr val="000000"/>
                </a:solidFill>
              </a:rPr>
            </a:br>
            <a:r>
              <a:rPr lang="de-CH" altLang="de-DE" sz="800" b="1">
                <a:solidFill>
                  <a:srgbClr val="000000"/>
                </a:solidFill>
              </a:rPr>
              <a:t>Staatssekretariat für Migration SEM</a:t>
            </a:r>
          </a:p>
        </p:txBody>
      </p:sp>
      <p:sp>
        <p:nvSpPr>
          <p:cNvPr id="1035" name="Fusszeile"/>
          <p:cNvSpPr>
            <a:spLocks noGrp="1" noChangeArrowheads="1"/>
          </p:cNvSpPr>
          <p:nvPr>
            <p:ph type="ftr" sz="quarter" idx="3"/>
          </p:nvPr>
        </p:nvSpPr>
        <p:spPr bwMode="auto">
          <a:xfrm>
            <a:off x="1187450" y="6165850"/>
            <a:ext cx="5757863"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5000"/>
              </a:lnSpc>
              <a:defRPr sz="900" b="1">
                <a:latin typeface="Arial" charset="0"/>
              </a:defRPr>
            </a:lvl1pPr>
          </a:lstStyle>
          <a:p>
            <a:pPr>
              <a:defRPr/>
            </a:pPr>
            <a:r>
              <a:rPr lang="de-CH"/>
              <a:t>SONAS 23 vom 22.03.2023</a:t>
            </a:r>
            <a:endParaRPr lang="de-CH" dirty="0"/>
          </a:p>
        </p:txBody>
      </p:sp>
      <p:sp>
        <p:nvSpPr>
          <p:cNvPr id="1036" name="Seite"/>
          <p:cNvSpPr>
            <a:spLocks noGrp="1" noChangeArrowheads="1"/>
          </p:cNvSpPr>
          <p:nvPr>
            <p:ph type="sldNum" sz="quarter" idx="4"/>
          </p:nvPr>
        </p:nvSpPr>
        <p:spPr bwMode="auto">
          <a:xfrm>
            <a:off x="7845425" y="6164263"/>
            <a:ext cx="900113" cy="36036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5000"/>
              </a:lnSpc>
              <a:defRPr sz="900"/>
            </a:lvl1pPr>
          </a:lstStyle>
          <a:p>
            <a:pPr>
              <a:defRPr/>
            </a:pPr>
            <a:fld id="{E813100B-8F2F-4AAE-8AD2-B485D79C3BC5}" type="slidenum">
              <a:rPr lang="de-CH" altLang="de-DE"/>
              <a:pPr>
                <a:defRPr/>
              </a:pPr>
              <a:t>‹Nr.›</a:t>
            </a:fld>
            <a:endParaRPr lang="de-CH" altLang="de-DE"/>
          </a:p>
        </p:txBody>
      </p:sp>
      <p:sp>
        <p:nvSpPr>
          <p:cNvPr id="1032" name="Fusslinie"/>
          <p:cNvSpPr>
            <a:spLocks noChangeShapeType="1"/>
          </p:cNvSpPr>
          <p:nvPr/>
        </p:nvSpPr>
        <p:spPr bwMode="auto">
          <a:xfrm flipH="1">
            <a:off x="1284288" y="6164263"/>
            <a:ext cx="75041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CH"/>
          </a:p>
        </p:txBody>
      </p:sp>
    </p:spTree>
  </p:cSld>
  <p:clrMap bg1="lt1" tx1="dk1" bg2="lt2" tx2="dk2" accent1="accent1" accent2="accent2" accent3="accent3" accent4="accent4" accent5="accent5" accent6="accent6" hlink="hlink" folHlink="folHlink"/>
  <p:sldLayoutIdLst>
    <p:sldLayoutId id="2147484485" r:id="rId1"/>
    <p:sldLayoutId id="2147484486" r:id="rId2"/>
    <p:sldLayoutId id="2147484487" r:id="rId3"/>
    <p:sldLayoutId id="2147484488" r:id="rId4"/>
    <p:sldLayoutId id="2147484489" r:id="rId5"/>
    <p:sldLayoutId id="2147484490" r:id="rId6"/>
    <p:sldLayoutId id="2147484491" r:id="rId7"/>
    <p:sldLayoutId id="2147484492" r:id="rId8"/>
    <p:sldLayoutId id="2147484493" r:id="rId9"/>
    <p:sldLayoutId id="2147484494" r:id="rId10"/>
    <p:sldLayoutId id="2147484495" r:id="rId11"/>
  </p:sldLayoutIdLst>
  <p:hf sldNum="0" hd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200" b="1">
          <a:solidFill>
            <a:schemeClr val="tx2"/>
          </a:solidFill>
          <a:latin typeface="Arial" charset="0"/>
        </a:defRPr>
      </a:lvl2pPr>
      <a:lvl3pPr algn="l" rtl="0" eaLnBrk="0" fontAlgn="base" hangingPunct="0">
        <a:spcBef>
          <a:spcPct val="0"/>
        </a:spcBef>
        <a:spcAft>
          <a:spcPct val="0"/>
        </a:spcAft>
        <a:defRPr sz="3200" b="1">
          <a:solidFill>
            <a:schemeClr val="tx2"/>
          </a:solidFill>
          <a:latin typeface="Arial" charset="0"/>
        </a:defRPr>
      </a:lvl3pPr>
      <a:lvl4pPr algn="l" rtl="0" eaLnBrk="0" fontAlgn="base" hangingPunct="0">
        <a:spcBef>
          <a:spcPct val="0"/>
        </a:spcBef>
        <a:spcAft>
          <a:spcPct val="0"/>
        </a:spcAft>
        <a:defRPr sz="3200" b="1">
          <a:solidFill>
            <a:schemeClr val="tx2"/>
          </a:solidFill>
          <a:latin typeface="Arial" charset="0"/>
        </a:defRPr>
      </a:lvl4pPr>
      <a:lvl5pPr algn="l" rtl="0" eaLnBrk="0" fontAlgn="base" hangingPunct="0">
        <a:spcBef>
          <a:spcPct val="0"/>
        </a:spcBef>
        <a:spcAft>
          <a:spcPct val="0"/>
        </a:spcAft>
        <a:defRPr sz="3200" b="1">
          <a:solidFill>
            <a:schemeClr val="tx2"/>
          </a:solidFill>
          <a:latin typeface="Arial" charset="0"/>
        </a:defRPr>
      </a:lvl5pPr>
      <a:lvl6pPr marL="457200" algn="l" rtl="0" fontAlgn="base">
        <a:spcBef>
          <a:spcPct val="0"/>
        </a:spcBef>
        <a:spcAft>
          <a:spcPct val="0"/>
        </a:spcAft>
        <a:defRPr sz="3200" b="1">
          <a:solidFill>
            <a:schemeClr val="tx2"/>
          </a:solidFill>
          <a:latin typeface="Arial" charset="0"/>
        </a:defRPr>
      </a:lvl6pPr>
      <a:lvl7pPr marL="914400" algn="l" rtl="0" fontAlgn="base">
        <a:spcBef>
          <a:spcPct val="0"/>
        </a:spcBef>
        <a:spcAft>
          <a:spcPct val="0"/>
        </a:spcAft>
        <a:defRPr sz="3200" b="1">
          <a:solidFill>
            <a:schemeClr val="tx2"/>
          </a:solidFill>
          <a:latin typeface="Arial" charset="0"/>
        </a:defRPr>
      </a:lvl7pPr>
      <a:lvl8pPr marL="1371600" algn="l" rtl="0" fontAlgn="base">
        <a:spcBef>
          <a:spcPct val="0"/>
        </a:spcBef>
        <a:spcAft>
          <a:spcPct val="0"/>
        </a:spcAft>
        <a:defRPr sz="3200" b="1">
          <a:solidFill>
            <a:schemeClr val="tx2"/>
          </a:solidFill>
          <a:latin typeface="Arial" charset="0"/>
        </a:defRPr>
      </a:lvl8pPr>
      <a:lvl9pPr marL="1828800" algn="l" rtl="0" fontAlgn="base">
        <a:spcBef>
          <a:spcPct val="0"/>
        </a:spcBef>
        <a:spcAft>
          <a:spcPct val="0"/>
        </a:spcAft>
        <a:defRPr sz="3200" b="1">
          <a:solidFill>
            <a:schemeClr val="tx2"/>
          </a:solidFill>
          <a:latin typeface="Arial" charset="0"/>
        </a:defRPr>
      </a:lvl9pPr>
    </p:titleStyle>
    <p:bodyStyle>
      <a:lvl1pPr marL="342900" indent="-342900" algn="l" rtl="0" eaLnBrk="0" fontAlgn="base" hangingPunct="0">
        <a:spcBef>
          <a:spcPct val="20000"/>
        </a:spcBef>
        <a:spcAft>
          <a:spcPct val="0"/>
        </a:spcAft>
        <a:buChar char="•"/>
        <a:defRPr sz="21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100">
          <a:solidFill>
            <a:schemeClr val="tx1"/>
          </a:solidFill>
          <a:latin typeface="+mn-lt"/>
        </a:defRPr>
      </a:lvl2pPr>
      <a:lvl3pPr marL="1143000" indent="-228600" algn="l" rtl="0" eaLnBrk="0" fontAlgn="base" hangingPunct="0">
        <a:spcBef>
          <a:spcPct val="20000"/>
        </a:spcBef>
        <a:spcAft>
          <a:spcPct val="0"/>
        </a:spcAft>
        <a:buClr>
          <a:schemeClr val="bg2"/>
        </a:buClr>
        <a:buChar char="•"/>
        <a:defRPr sz="2100">
          <a:solidFill>
            <a:schemeClr val="tx1"/>
          </a:solidFill>
          <a:latin typeface="+mn-lt"/>
        </a:defRPr>
      </a:lvl3pPr>
      <a:lvl4pPr marL="1600200" indent="-228600" algn="l" rtl="0" eaLnBrk="0" fontAlgn="base" hangingPunct="0">
        <a:spcBef>
          <a:spcPct val="20000"/>
        </a:spcBef>
        <a:spcAft>
          <a:spcPct val="0"/>
        </a:spcAft>
        <a:buClr>
          <a:schemeClr val="bg2"/>
        </a:buClr>
        <a:buChar char="•"/>
        <a:defRPr sz="2100">
          <a:solidFill>
            <a:schemeClr val="tx1"/>
          </a:solidFill>
          <a:latin typeface="+mn-lt"/>
        </a:defRPr>
      </a:lvl4pPr>
      <a:lvl5pPr marL="2057400" indent="-228600" algn="l" rtl="0" eaLnBrk="0" fontAlgn="base" hangingPunct="0">
        <a:spcBef>
          <a:spcPct val="20000"/>
        </a:spcBef>
        <a:spcAft>
          <a:spcPct val="0"/>
        </a:spcAft>
        <a:buClr>
          <a:schemeClr val="bg2"/>
        </a:buClr>
        <a:buChar char="•"/>
        <a:defRPr sz="2100">
          <a:solidFill>
            <a:schemeClr val="tx1"/>
          </a:solidFill>
          <a:latin typeface="+mn-lt"/>
        </a:defRPr>
      </a:lvl5pPr>
      <a:lvl6pPr marL="2514600" indent="-228600" algn="l" rtl="0" fontAlgn="base">
        <a:spcBef>
          <a:spcPct val="20000"/>
        </a:spcBef>
        <a:spcAft>
          <a:spcPct val="0"/>
        </a:spcAft>
        <a:buClr>
          <a:schemeClr val="bg2"/>
        </a:buClr>
        <a:buChar char="•"/>
        <a:defRPr sz="2100">
          <a:solidFill>
            <a:schemeClr val="tx1"/>
          </a:solidFill>
          <a:latin typeface="+mn-lt"/>
        </a:defRPr>
      </a:lvl6pPr>
      <a:lvl7pPr marL="2971800" indent="-228600" algn="l" rtl="0" fontAlgn="base">
        <a:spcBef>
          <a:spcPct val="20000"/>
        </a:spcBef>
        <a:spcAft>
          <a:spcPct val="0"/>
        </a:spcAft>
        <a:buClr>
          <a:schemeClr val="bg2"/>
        </a:buClr>
        <a:buChar char="•"/>
        <a:defRPr sz="2100">
          <a:solidFill>
            <a:schemeClr val="tx1"/>
          </a:solidFill>
          <a:latin typeface="+mn-lt"/>
        </a:defRPr>
      </a:lvl7pPr>
      <a:lvl8pPr marL="3429000" indent="-228600" algn="l" rtl="0" fontAlgn="base">
        <a:spcBef>
          <a:spcPct val="20000"/>
        </a:spcBef>
        <a:spcAft>
          <a:spcPct val="0"/>
        </a:spcAft>
        <a:buClr>
          <a:schemeClr val="bg2"/>
        </a:buClr>
        <a:buChar char="•"/>
        <a:defRPr sz="2100">
          <a:solidFill>
            <a:schemeClr val="tx1"/>
          </a:solidFill>
          <a:latin typeface="+mn-lt"/>
        </a:defRPr>
      </a:lvl8pPr>
      <a:lvl9pPr marL="3886200" indent="-228600" algn="l" rtl="0" fontAlgn="base">
        <a:spcBef>
          <a:spcPct val="20000"/>
        </a:spcBef>
        <a:spcAft>
          <a:spcPct val="0"/>
        </a:spcAft>
        <a:buClr>
          <a:schemeClr val="bg2"/>
        </a:buClr>
        <a:buChar char="•"/>
        <a:defRPr sz="21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el 1"/>
          <p:cNvSpPr>
            <a:spLocks noGrp="1"/>
          </p:cNvSpPr>
          <p:nvPr>
            <p:ph type="title"/>
          </p:nvPr>
        </p:nvSpPr>
        <p:spPr>
          <a:xfrm>
            <a:off x="395536" y="1057275"/>
            <a:ext cx="8350002" cy="1025525"/>
          </a:xfrm>
        </p:spPr>
        <p:txBody>
          <a:bodyPr/>
          <a:lstStyle/>
          <a:p>
            <a:r>
              <a:rPr lang="de-DE" altLang="de-DE" sz="2800" dirty="0"/>
              <a:t>Ukraine</a:t>
            </a:r>
          </a:p>
        </p:txBody>
      </p:sp>
      <p:sp>
        <p:nvSpPr>
          <p:cNvPr id="8" name="Inhaltsplatzhalter 2"/>
          <p:cNvSpPr txBox="1">
            <a:spLocks/>
          </p:cNvSpPr>
          <p:nvPr/>
        </p:nvSpPr>
        <p:spPr bwMode="auto">
          <a:xfrm>
            <a:off x="395537" y="4606748"/>
            <a:ext cx="3384376" cy="499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har char="•"/>
              <a:defRPr sz="21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100">
                <a:solidFill>
                  <a:schemeClr val="tx1"/>
                </a:solidFill>
                <a:latin typeface="+mn-lt"/>
              </a:defRPr>
            </a:lvl2pPr>
            <a:lvl3pPr marL="1143000" indent="-228600" algn="l" rtl="0" eaLnBrk="0" fontAlgn="base" hangingPunct="0">
              <a:spcBef>
                <a:spcPct val="20000"/>
              </a:spcBef>
              <a:spcAft>
                <a:spcPct val="0"/>
              </a:spcAft>
              <a:buClr>
                <a:schemeClr val="bg2"/>
              </a:buClr>
              <a:buChar char="•"/>
              <a:defRPr sz="2100">
                <a:solidFill>
                  <a:schemeClr val="tx1"/>
                </a:solidFill>
                <a:latin typeface="+mn-lt"/>
              </a:defRPr>
            </a:lvl3pPr>
            <a:lvl4pPr marL="1600200" indent="-228600" algn="l" rtl="0" eaLnBrk="0" fontAlgn="base" hangingPunct="0">
              <a:spcBef>
                <a:spcPct val="20000"/>
              </a:spcBef>
              <a:spcAft>
                <a:spcPct val="0"/>
              </a:spcAft>
              <a:buClr>
                <a:schemeClr val="bg2"/>
              </a:buClr>
              <a:buChar char="•"/>
              <a:defRPr sz="2100">
                <a:solidFill>
                  <a:schemeClr val="tx1"/>
                </a:solidFill>
                <a:latin typeface="+mn-lt"/>
              </a:defRPr>
            </a:lvl4pPr>
            <a:lvl5pPr marL="2057400" indent="-228600" algn="l" rtl="0" eaLnBrk="0" fontAlgn="base" hangingPunct="0">
              <a:spcBef>
                <a:spcPct val="20000"/>
              </a:spcBef>
              <a:spcAft>
                <a:spcPct val="0"/>
              </a:spcAft>
              <a:buClr>
                <a:schemeClr val="bg2"/>
              </a:buClr>
              <a:buChar char="•"/>
              <a:defRPr sz="2100">
                <a:solidFill>
                  <a:schemeClr val="tx1"/>
                </a:solidFill>
                <a:latin typeface="+mn-lt"/>
              </a:defRPr>
            </a:lvl5pPr>
            <a:lvl6pPr marL="2514600" indent="-228600" algn="l" rtl="0" fontAlgn="base">
              <a:spcBef>
                <a:spcPct val="20000"/>
              </a:spcBef>
              <a:spcAft>
                <a:spcPct val="0"/>
              </a:spcAft>
              <a:buClr>
                <a:schemeClr val="bg2"/>
              </a:buClr>
              <a:buChar char="•"/>
              <a:defRPr sz="2100">
                <a:solidFill>
                  <a:schemeClr val="tx1"/>
                </a:solidFill>
                <a:latin typeface="+mn-lt"/>
              </a:defRPr>
            </a:lvl6pPr>
            <a:lvl7pPr marL="2971800" indent="-228600" algn="l" rtl="0" fontAlgn="base">
              <a:spcBef>
                <a:spcPct val="20000"/>
              </a:spcBef>
              <a:spcAft>
                <a:spcPct val="0"/>
              </a:spcAft>
              <a:buClr>
                <a:schemeClr val="bg2"/>
              </a:buClr>
              <a:buChar char="•"/>
              <a:defRPr sz="2100">
                <a:solidFill>
                  <a:schemeClr val="tx1"/>
                </a:solidFill>
                <a:latin typeface="+mn-lt"/>
              </a:defRPr>
            </a:lvl7pPr>
            <a:lvl8pPr marL="3429000" indent="-228600" algn="l" rtl="0" fontAlgn="base">
              <a:spcBef>
                <a:spcPct val="20000"/>
              </a:spcBef>
              <a:spcAft>
                <a:spcPct val="0"/>
              </a:spcAft>
              <a:buClr>
                <a:schemeClr val="bg2"/>
              </a:buClr>
              <a:buChar char="•"/>
              <a:defRPr sz="2100">
                <a:solidFill>
                  <a:schemeClr val="tx1"/>
                </a:solidFill>
                <a:latin typeface="+mn-lt"/>
              </a:defRPr>
            </a:lvl8pPr>
            <a:lvl9pPr marL="3886200" indent="-228600" algn="l" rtl="0" fontAlgn="base">
              <a:spcBef>
                <a:spcPct val="20000"/>
              </a:spcBef>
              <a:spcAft>
                <a:spcPct val="0"/>
              </a:spcAft>
              <a:buClr>
                <a:schemeClr val="bg2"/>
              </a:buClr>
              <a:buChar char="•"/>
              <a:defRPr sz="2100">
                <a:solidFill>
                  <a:schemeClr val="tx1"/>
                </a:solidFill>
                <a:latin typeface="+mn-lt"/>
              </a:defRPr>
            </a:lvl9pPr>
          </a:lstStyle>
          <a:p>
            <a:pPr>
              <a:defRPr/>
            </a:pPr>
            <a:r>
              <a:rPr lang="de-CH" sz="1600" dirty="0">
                <a:latin typeface="Arial" panose="020B0604020202020204" pitchFamily="34" charset="0"/>
                <a:ea typeface="Arial" panose="020B0604020202020204" pitchFamily="34" charset="0"/>
                <a:cs typeface="Times New Roman" panose="02020603050405020304" pitchFamily="18" charset="0"/>
              </a:rPr>
              <a:t>Seit rund zwei Monaten liegt die Zahl der Personen, welche die Ukraine täglich verlassen und diejenige der Personen, die täglich in die Ukraine zurückkehren bei rund 30 000. </a:t>
            </a:r>
            <a:endParaRPr lang="de-CH" sz="1600" dirty="0">
              <a:effectLst/>
              <a:latin typeface="Arial" panose="020B0604020202020204" pitchFamily="34" charset="0"/>
              <a:ea typeface="Arial" panose="020B0604020202020204" pitchFamily="34" charset="0"/>
              <a:cs typeface="Times New Roman" panose="02020603050405020304" pitchFamily="18" charset="0"/>
            </a:endParaRPr>
          </a:p>
        </p:txBody>
      </p:sp>
      <p:pic>
        <p:nvPicPr>
          <p:cNvPr id="11" name="Grafik 10">
            <a:extLst>
              <a:ext uri="{FF2B5EF4-FFF2-40B4-BE49-F238E27FC236}">
                <a16:creationId xmlns:a16="http://schemas.microsoft.com/office/drawing/2014/main" id="{B6EE79C0-3FDD-41CB-BDFA-724D0FD5EEDD}"/>
              </a:ext>
            </a:extLst>
          </p:cNvPr>
          <p:cNvPicPr>
            <a:picLocks noChangeAspect="1"/>
          </p:cNvPicPr>
          <p:nvPr/>
        </p:nvPicPr>
        <p:blipFill>
          <a:blip r:embed="rId3"/>
          <a:stretch>
            <a:fillRect/>
          </a:stretch>
        </p:blipFill>
        <p:spPr>
          <a:xfrm>
            <a:off x="4779283" y="3569113"/>
            <a:ext cx="3825464" cy="2075269"/>
          </a:xfrm>
          <a:prstGeom prst="rect">
            <a:avLst/>
          </a:prstGeom>
        </p:spPr>
      </p:pic>
      <p:sp>
        <p:nvSpPr>
          <p:cNvPr id="13" name="Inhaltsplatzhalter 2">
            <a:extLst>
              <a:ext uri="{FF2B5EF4-FFF2-40B4-BE49-F238E27FC236}">
                <a16:creationId xmlns:a16="http://schemas.microsoft.com/office/drawing/2014/main" id="{EED38691-2B5A-453C-98FA-B825144E0181}"/>
              </a:ext>
            </a:extLst>
          </p:cNvPr>
          <p:cNvSpPr txBox="1">
            <a:spLocks/>
          </p:cNvSpPr>
          <p:nvPr/>
        </p:nvSpPr>
        <p:spPr bwMode="auto">
          <a:xfrm>
            <a:off x="4813988" y="1583049"/>
            <a:ext cx="4034210" cy="499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har char="•"/>
              <a:defRPr sz="21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100">
                <a:solidFill>
                  <a:schemeClr val="tx1"/>
                </a:solidFill>
                <a:latin typeface="+mn-lt"/>
              </a:defRPr>
            </a:lvl2pPr>
            <a:lvl3pPr marL="1143000" indent="-228600" algn="l" rtl="0" eaLnBrk="0" fontAlgn="base" hangingPunct="0">
              <a:spcBef>
                <a:spcPct val="20000"/>
              </a:spcBef>
              <a:spcAft>
                <a:spcPct val="0"/>
              </a:spcAft>
              <a:buClr>
                <a:schemeClr val="bg2"/>
              </a:buClr>
              <a:buChar char="•"/>
              <a:defRPr sz="2100">
                <a:solidFill>
                  <a:schemeClr val="tx1"/>
                </a:solidFill>
                <a:latin typeface="+mn-lt"/>
              </a:defRPr>
            </a:lvl3pPr>
            <a:lvl4pPr marL="1600200" indent="-228600" algn="l" rtl="0" eaLnBrk="0" fontAlgn="base" hangingPunct="0">
              <a:spcBef>
                <a:spcPct val="20000"/>
              </a:spcBef>
              <a:spcAft>
                <a:spcPct val="0"/>
              </a:spcAft>
              <a:buClr>
                <a:schemeClr val="bg2"/>
              </a:buClr>
              <a:buChar char="•"/>
              <a:defRPr sz="2100">
                <a:solidFill>
                  <a:schemeClr val="tx1"/>
                </a:solidFill>
                <a:latin typeface="+mn-lt"/>
              </a:defRPr>
            </a:lvl4pPr>
            <a:lvl5pPr marL="2057400" indent="-228600" algn="l" rtl="0" eaLnBrk="0" fontAlgn="base" hangingPunct="0">
              <a:spcBef>
                <a:spcPct val="20000"/>
              </a:spcBef>
              <a:spcAft>
                <a:spcPct val="0"/>
              </a:spcAft>
              <a:buClr>
                <a:schemeClr val="bg2"/>
              </a:buClr>
              <a:buChar char="•"/>
              <a:defRPr sz="2100">
                <a:solidFill>
                  <a:schemeClr val="tx1"/>
                </a:solidFill>
                <a:latin typeface="+mn-lt"/>
              </a:defRPr>
            </a:lvl5pPr>
            <a:lvl6pPr marL="2514600" indent="-228600" algn="l" rtl="0" fontAlgn="base">
              <a:spcBef>
                <a:spcPct val="20000"/>
              </a:spcBef>
              <a:spcAft>
                <a:spcPct val="0"/>
              </a:spcAft>
              <a:buClr>
                <a:schemeClr val="bg2"/>
              </a:buClr>
              <a:buChar char="•"/>
              <a:defRPr sz="2100">
                <a:solidFill>
                  <a:schemeClr val="tx1"/>
                </a:solidFill>
                <a:latin typeface="+mn-lt"/>
              </a:defRPr>
            </a:lvl6pPr>
            <a:lvl7pPr marL="2971800" indent="-228600" algn="l" rtl="0" fontAlgn="base">
              <a:spcBef>
                <a:spcPct val="20000"/>
              </a:spcBef>
              <a:spcAft>
                <a:spcPct val="0"/>
              </a:spcAft>
              <a:buClr>
                <a:schemeClr val="bg2"/>
              </a:buClr>
              <a:buChar char="•"/>
              <a:defRPr sz="2100">
                <a:solidFill>
                  <a:schemeClr val="tx1"/>
                </a:solidFill>
                <a:latin typeface="+mn-lt"/>
              </a:defRPr>
            </a:lvl7pPr>
            <a:lvl8pPr marL="3429000" indent="-228600" algn="l" rtl="0" fontAlgn="base">
              <a:spcBef>
                <a:spcPct val="20000"/>
              </a:spcBef>
              <a:spcAft>
                <a:spcPct val="0"/>
              </a:spcAft>
              <a:buClr>
                <a:schemeClr val="bg2"/>
              </a:buClr>
              <a:buChar char="•"/>
              <a:defRPr sz="2100">
                <a:solidFill>
                  <a:schemeClr val="tx1"/>
                </a:solidFill>
                <a:latin typeface="+mn-lt"/>
              </a:defRPr>
            </a:lvl8pPr>
            <a:lvl9pPr marL="3886200" indent="-228600" algn="l" rtl="0" fontAlgn="base">
              <a:spcBef>
                <a:spcPct val="20000"/>
              </a:spcBef>
              <a:spcAft>
                <a:spcPct val="0"/>
              </a:spcAft>
              <a:buClr>
                <a:schemeClr val="bg2"/>
              </a:buClr>
              <a:buChar char="•"/>
              <a:defRPr sz="2100">
                <a:solidFill>
                  <a:schemeClr val="tx1"/>
                </a:solidFill>
                <a:latin typeface="+mn-lt"/>
              </a:defRPr>
            </a:lvl9pPr>
          </a:lstStyle>
          <a:p>
            <a:pPr>
              <a:defRPr/>
            </a:pPr>
            <a:r>
              <a:rPr lang="de-CH" sz="1600" dirty="0">
                <a:effectLst/>
                <a:latin typeface="Arial" panose="020B0604020202020204" pitchFamily="34" charset="0"/>
                <a:ea typeface="Arial" panose="020B0604020202020204" pitchFamily="34" charset="0"/>
                <a:cs typeface="Times New Roman" panose="02020603050405020304" pitchFamily="18" charset="0"/>
              </a:rPr>
              <a:t>Zurzeit treffen pro Woche zwischen 450 bis 520 Ukrainerinnen und Ukrainer in den Bundesasylzentren ein. </a:t>
            </a:r>
          </a:p>
          <a:p>
            <a:pPr>
              <a:defRPr/>
            </a:pPr>
            <a:r>
              <a:rPr lang="de-CH" altLang="de-DE" sz="1600" kern="0" dirty="0">
                <a:latin typeface="Arial" panose="020B0604020202020204" pitchFamily="34" charset="0"/>
                <a:cs typeface="Times New Roman" panose="02020603050405020304" pitchFamily="18" charset="0"/>
              </a:rPr>
              <a:t>Im Frühjahr 2022 waren es rund zehnmal so viele pro Woche.</a:t>
            </a:r>
            <a:endParaRPr lang="de-DE" altLang="de-DE" sz="1400" kern="0" dirty="0"/>
          </a:p>
        </p:txBody>
      </p:sp>
      <p:pic>
        <p:nvPicPr>
          <p:cNvPr id="3" name="Grafik 2">
            <a:extLst>
              <a:ext uri="{FF2B5EF4-FFF2-40B4-BE49-F238E27FC236}">
                <a16:creationId xmlns:a16="http://schemas.microsoft.com/office/drawing/2014/main" id="{F3BCCCC1-199D-4241-8854-9018C001D37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8968" y="1628800"/>
            <a:ext cx="3760630" cy="2594646"/>
          </a:xfrm>
          <a:prstGeom prst="rect">
            <a:avLst/>
          </a:prstGeom>
        </p:spPr>
      </p:pic>
    </p:spTree>
    <p:extLst>
      <p:ext uri="{BB962C8B-B14F-4D97-AF65-F5344CB8AC3E}">
        <p14:creationId xmlns:p14="http://schemas.microsoft.com/office/powerpoint/2010/main" val="2439364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12BE36-2999-4B04-98A4-3D4E7F820B71}"/>
              </a:ext>
            </a:extLst>
          </p:cNvPr>
          <p:cNvSpPr>
            <a:spLocks noGrp="1"/>
          </p:cNvSpPr>
          <p:nvPr>
            <p:ph type="title"/>
          </p:nvPr>
        </p:nvSpPr>
        <p:spPr/>
        <p:txBody>
          <a:bodyPr/>
          <a:lstStyle/>
          <a:p>
            <a:r>
              <a:rPr lang="de-CH" dirty="0"/>
              <a:t>Ausblick Ukraine</a:t>
            </a:r>
          </a:p>
        </p:txBody>
      </p:sp>
      <p:sp>
        <p:nvSpPr>
          <p:cNvPr id="3" name="Inhaltsplatzhalter 2">
            <a:extLst>
              <a:ext uri="{FF2B5EF4-FFF2-40B4-BE49-F238E27FC236}">
                <a16:creationId xmlns:a16="http://schemas.microsoft.com/office/drawing/2014/main" id="{9737D7B2-28B9-4CD1-A984-234905F1EA5E}"/>
              </a:ext>
            </a:extLst>
          </p:cNvPr>
          <p:cNvSpPr>
            <a:spLocks noGrp="1"/>
          </p:cNvSpPr>
          <p:nvPr>
            <p:ph idx="1"/>
          </p:nvPr>
        </p:nvSpPr>
        <p:spPr>
          <a:xfrm>
            <a:off x="1222619" y="1570037"/>
            <a:ext cx="7558088" cy="3886200"/>
          </a:xfrm>
        </p:spPr>
        <p:txBody>
          <a:bodyPr/>
          <a:lstStyle/>
          <a:p>
            <a:r>
              <a:rPr lang="de-CH" sz="1800" dirty="0">
                <a:solidFill>
                  <a:srgbClr val="000000"/>
                </a:solidFill>
                <a:effectLst/>
                <a:latin typeface="Arial" panose="020B0604020202020204" pitchFamily="34" charset="0"/>
                <a:ea typeface="Calibri" panose="020F0502020204030204" pitchFamily="34" charset="0"/>
              </a:rPr>
              <a:t>Im wahrscheinlichsten Szenario werden im März zwischen 2000 und 2400 Anträge auf Status S gestellt. </a:t>
            </a:r>
          </a:p>
          <a:p>
            <a:r>
              <a:rPr lang="de-CH" sz="1800" dirty="0">
                <a:effectLst/>
                <a:latin typeface="Arial" panose="020B0604020202020204" pitchFamily="34" charset="0"/>
                <a:ea typeface="Times New Roman" panose="02020603050405020304" pitchFamily="18" charset="0"/>
              </a:rPr>
              <a:t>Ab April oder Mai dürfte die Zahl dieser Anträge bei gleichbleibender Intensität des Konflikts kontinuierlich zurückgehen und im Herbst 2023 eher bei nur noch etwa 1000 bis 1500 pro Monat liegen. </a:t>
            </a:r>
          </a:p>
          <a:p>
            <a:r>
              <a:rPr lang="de-CH" sz="1800" dirty="0">
                <a:solidFill>
                  <a:srgbClr val="000000"/>
                </a:solidFill>
                <a:effectLst/>
                <a:latin typeface="Arial" panose="020B0604020202020204" pitchFamily="34" charset="0"/>
                <a:ea typeface="Calibri" panose="020F0502020204030204" pitchFamily="34" charset="0"/>
              </a:rPr>
              <a:t>Auf den Winter 2023/24 hin ist ein leichter Anstieg möglich. </a:t>
            </a:r>
            <a:endParaRPr lang="de-CH" sz="1800" dirty="0">
              <a:effectLst/>
              <a:latin typeface="Arial" panose="020B0604020202020204" pitchFamily="34" charset="0"/>
              <a:ea typeface="Times New Roman" panose="02020603050405020304" pitchFamily="18" charset="0"/>
            </a:endParaRPr>
          </a:p>
          <a:p>
            <a:r>
              <a:rPr lang="de-CH" sz="1800" dirty="0">
                <a:effectLst/>
                <a:latin typeface="Arial" panose="020B0604020202020204" pitchFamily="34" charset="0"/>
                <a:ea typeface="Times New Roman" panose="02020603050405020304" pitchFamily="18" charset="0"/>
                <a:cs typeface="Times New Roman" panose="02020603050405020304" pitchFamily="18" charset="0"/>
              </a:rPr>
              <a:t>In einem zweiten Szenario geht das SEM davon aus, dass ein Ereignis eintritt, das zu bis zu 35 000 zusätzlichen S-Anträgen (verteilt über drei Monate oder innerhalb weniger Wochen) führt. Eine solche Zunahme kann bei einer erfolgreichen russischen Offensive im Frühjahr oder Sommer 2023 </a:t>
            </a:r>
            <a:r>
              <a:rPr lang="de-CH" sz="1800" dirty="0">
                <a:latin typeface="Arial" panose="020B0604020202020204" pitchFamily="34" charset="0"/>
                <a:ea typeface="Times New Roman" panose="02020603050405020304" pitchFamily="18" charset="0"/>
                <a:cs typeface="Times New Roman" panose="02020603050405020304" pitchFamily="18" charset="0"/>
              </a:rPr>
              <a:t>eintreten oder bei signifikanten Versorgungsengpässen im Energie-Bereich im Winter 2023/24. </a:t>
            </a:r>
            <a:r>
              <a:rPr lang="de-CH" sz="1800" dirty="0">
                <a:effectLst/>
                <a:latin typeface="Arial" panose="020B0604020202020204" pitchFamily="34" charset="0"/>
                <a:ea typeface="Times New Roman" panose="02020603050405020304" pitchFamily="18" charset="0"/>
                <a:cs typeface="Times New Roman" panose="02020603050405020304" pitchFamily="18" charset="0"/>
              </a:rPr>
              <a:t>Eine solche Entwicklung ist zurzeit eher unwahrscheinlich.</a:t>
            </a:r>
          </a:p>
          <a:p>
            <a:pPr marL="0" indent="0">
              <a:buNone/>
            </a:pPr>
            <a:endParaRPr lang="de-CH" dirty="0"/>
          </a:p>
        </p:txBody>
      </p:sp>
    </p:spTree>
    <p:extLst>
      <p:ext uri="{BB962C8B-B14F-4D97-AF65-F5344CB8AC3E}">
        <p14:creationId xmlns:p14="http://schemas.microsoft.com/office/powerpoint/2010/main" val="471283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87450" y="1057275"/>
            <a:ext cx="7558088" cy="499517"/>
          </a:xfrm>
        </p:spPr>
        <p:txBody>
          <a:bodyPr/>
          <a:lstStyle/>
          <a:p>
            <a:r>
              <a:rPr lang="de-CH" altLang="de-DE" sz="1800" dirty="0"/>
              <a:t>Aktuelle Migration Mittelmeerraum / Asyl-Lage Schweiz / Europa</a:t>
            </a:r>
            <a:endParaRPr lang="de-CH" sz="1800" dirty="0"/>
          </a:p>
        </p:txBody>
      </p:sp>
      <p:sp>
        <p:nvSpPr>
          <p:cNvPr id="9" name="Inhaltsplatzhalter 2"/>
          <p:cNvSpPr txBox="1">
            <a:spLocks/>
          </p:cNvSpPr>
          <p:nvPr/>
        </p:nvSpPr>
        <p:spPr bwMode="auto">
          <a:xfrm>
            <a:off x="827584" y="3986770"/>
            <a:ext cx="8064896" cy="219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1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100">
                <a:solidFill>
                  <a:schemeClr val="tx1"/>
                </a:solidFill>
                <a:latin typeface="+mn-lt"/>
              </a:defRPr>
            </a:lvl2pPr>
            <a:lvl3pPr marL="1143000" indent="-228600" algn="l" rtl="0" eaLnBrk="0" fontAlgn="base" hangingPunct="0">
              <a:spcBef>
                <a:spcPct val="20000"/>
              </a:spcBef>
              <a:spcAft>
                <a:spcPct val="0"/>
              </a:spcAft>
              <a:buClr>
                <a:schemeClr val="bg2"/>
              </a:buClr>
              <a:buChar char="•"/>
              <a:defRPr sz="2100">
                <a:solidFill>
                  <a:schemeClr val="tx1"/>
                </a:solidFill>
                <a:latin typeface="+mn-lt"/>
              </a:defRPr>
            </a:lvl3pPr>
            <a:lvl4pPr marL="1600200" indent="-228600" algn="l" rtl="0" eaLnBrk="0" fontAlgn="base" hangingPunct="0">
              <a:spcBef>
                <a:spcPct val="20000"/>
              </a:spcBef>
              <a:spcAft>
                <a:spcPct val="0"/>
              </a:spcAft>
              <a:buClr>
                <a:schemeClr val="bg2"/>
              </a:buClr>
              <a:buChar char="•"/>
              <a:defRPr sz="2100">
                <a:solidFill>
                  <a:schemeClr val="tx1"/>
                </a:solidFill>
                <a:latin typeface="+mn-lt"/>
              </a:defRPr>
            </a:lvl4pPr>
            <a:lvl5pPr marL="2057400" indent="-228600" algn="l" rtl="0" eaLnBrk="0" fontAlgn="base" hangingPunct="0">
              <a:spcBef>
                <a:spcPct val="20000"/>
              </a:spcBef>
              <a:spcAft>
                <a:spcPct val="0"/>
              </a:spcAft>
              <a:buClr>
                <a:schemeClr val="bg2"/>
              </a:buClr>
              <a:buChar char="•"/>
              <a:defRPr sz="2100">
                <a:solidFill>
                  <a:schemeClr val="tx1"/>
                </a:solidFill>
                <a:latin typeface="+mn-lt"/>
              </a:defRPr>
            </a:lvl5pPr>
            <a:lvl6pPr marL="2514600" indent="-228600" algn="l" rtl="0" fontAlgn="base">
              <a:spcBef>
                <a:spcPct val="20000"/>
              </a:spcBef>
              <a:spcAft>
                <a:spcPct val="0"/>
              </a:spcAft>
              <a:buClr>
                <a:schemeClr val="bg2"/>
              </a:buClr>
              <a:buChar char="•"/>
              <a:defRPr sz="2100">
                <a:solidFill>
                  <a:schemeClr val="tx1"/>
                </a:solidFill>
                <a:latin typeface="+mn-lt"/>
              </a:defRPr>
            </a:lvl6pPr>
            <a:lvl7pPr marL="2971800" indent="-228600" algn="l" rtl="0" fontAlgn="base">
              <a:spcBef>
                <a:spcPct val="20000"/>
              </a:spcBef>
              <a:spcAft>
                <a:spcPct val="0"/>
              </a:spcAft>
              <a:buClr>
                <a:schemeClr val="bg2"/>
              </a:buClr>
              <a:buChar char="•"/>
              <a:defRPr sz="2100">
                <a:solidFill>
                  <a:schemeClr val="tx1"/>
                </a:solidFill>
                <a:latin typeface="+mn-lt"/>
              </a:defRPr>
            </a:lvl7pPr>
            <a:lvl8pPr marL="3429000" indent="-228600" algn="l" rtl="0" fontAlgn="base">
              <a:spcBef>
                <a:spcPct val="20000"/>
              </a:spcBef>
              <a:spcAft>
                <a:spcPct val="0"/>
              </a:spcAft>
              <a:buClr>
                <a:schemeClr val="bg2"/>
              </a:buClr>
              <a:buChar char="•"/>
              <a:defRPr sz="2100">
                <a:solidFill>
                  <a:schemeClr val="tx1"/>
                </a:solidFill>
                <a:latin typeface="+mn-lt"/>
              </a:defRPr>
            </a:lvl8pPr>
            <a:lvl9pPr marL="3886200" indent="-228600" algn="l" rtl="0" fontAlgn="base">
              <a:spcBef>
                <a:spcPct val="20000"/>
              </a:spcBef>
              <a:spcAft>
                <a:spcPct val="0"/>
              </a:spcAft>
              <a:buClr>
                <a:schemeClr val="bg2"/>
              </a:buClr>
              <a:buChar char="•"/>
              <a:defRPr sz="2100">
                <a:solidFill>
                  <a:schemeClr val="tx1"/>
                </a:solidFill>
                <a:latin typeface="+mn-lt"/>
              </a:defRPr>
            </a:lvl9pPr>
          </a:lstStyle>
          <a:p>
            <a:r>
              <a:rPr lang="de-CH" altLang="de-DE" sz="1400" kern="0" dirty="0"/>
              <a:t>Migration nach Europa: Jahreszeitlicher Tiefststand erreicht.</a:t>
            </a:r>
          </a:p>
          <a:p>
            <a:r>
              <a:rPr lang="de-CH" altLang="de-DE" sz="1400" kern="0" dirty="0"/>
              <a:t>Grossanlandungen bei längeren Schönwetterperioden insbesondere im zentralen Mittelmeer. Route aus Ostlibyen wird zunehmend wichtiger. Überfahrten für die Jahreszeit ungewöhnlich hoch. Schweiz für die aktuell wichtigsten Herkunftsländer auf dieser Route kein Zielland.</a:t>
            </a:r>
          </a:p>
          <a:p>
            <a:r>
              <a:rPr lang="de-CH" altLang="de-DE" sz="1400" kern="0" dirty="0"/>
              <a:t>Migration auf der Balkanroute bei rund 1500 Aufgriffe pro Woche, steigende </a:t>
            </a:r>
            <a:r>
              <a:rPr lang="de-CH" altLang="de-DE" sz="1400" kern="0" dirty="0" err="1"/>
              <a:t>Aufgriffszahlen</a:t>
            </a:r>
            <a:r>
              <a:rPr lang="de-CH" altLang="de-DE" sz="1400" kern="0" dirty="0"/>
              <a:t> am südlichen Ende der Route.</a:t>
            </a:r>
          </a:p>
          <a:p>
            <a:r>
              <a:rPr lang="de-CH" altLang="de-DE" sz="1400" kern="0" dirty="0">
                <a:sym typeface="Wingdings" panose="05000000000000000000" pitchFamily="2" charset="2"/>
              </a:rPr>
              <a:t>Weiterer Anstieg auf der Balkanroute in den nächsten Wochen wahrscheinlich. Anstieg verläuft in der Regel von Süd nach Nord, d.h. er dürfte sich in der Schweiz wohl erst in vier bis sechs Wochen zeigen.</a:t>
            </a:r>
          </a:p>
          <a:p>
            <a:pPr marL="0" indent="0">
              <a:buNone/>
            </a:pPr>
            <a:endParaRPr lang="de-CH" altLang="de-DE" sz="1400" kern="0" dirty="0"/>
          </a:p>
        </p:txBody>
      </p:sp>
      <p:pic>
        <p:nvPicPr>
          <p:cNvPr id="4" name="Grafik 3">
            <a:extLst>
              <a:ext uri="{FF2B5EF4-FFF2-40B4-BE49-F238E27FC236}">
                <a16:creationId xmlns:a16="http://schemas.microsoft.com/office/drawing/2014/main" id="{04660B5D-53D1-4092-A216-BFBBC4FDE853}"/>
              </a:ext>
            </a:extLst>
          </p:cNvPr>
          <p:cNvPicPr>
            <a:picLocks noChangeAspect="1"/>
          </p:cNvPicPr>
          <p:nvPr/>
        </p:nvPicPr>
        <p:blipFill>
          <a:blip r:embed="rId3"/>
          <a:stretch>
            <a:fillRect/>
          </a:stretch>
        </p:blipFill>
        <p:spPr>
          <a:xfrm>
            <a:off x="1298203" y="1361847"/>
            <a:ext cx="6684348" cy="2637499"/>
          </a:xfrm>
          <a:prstGeom prst="rect">
            <a:avLst/>
          </a:prstGeom>
        </p:spPr>
      </p:pic>
    </p:spTree>
    <p:extLst>
      <p:ext uri="{BB962C8B-B14F-4D97-AF65-F5344CB8AC3E}">
        <p14:creationId xmlns:p14="http://schemas.microsoft.com/office/powerpoint/2010/main" val="2872153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7D2FD17-DB18-4263-B260-1B1E85FA018B}"/>
              </a:ext>
            </a:extLst>
          </p:cNvPr>
          <p:cNvSpPr>
            <a:spLocks noGrp="1"/>
          </p:cNvSpPr>
          <p:nvPr>
            <p:ph type="title"/>
          </p:nvPr>
        </p:nvSpPr>
        <p:spPr/>
        <p:txBody>
          <a:bodyPr/>
          <a:lstStyle/>
          <a:p>
            <a:r>
              <a:rPr lang="de-CH" dirty="0"/>
              <a:t>Prognose Asylgesuche Schweiz</a:t>
            </a:r>
          </a:p>
        </p:txBody>
      </p:sp>
      <p:pic>
        <p:nvPicPr>
          <p:cNvPr id="8" name="Grafik 7">
            <a:extLst>
              <a:ext uri="{FF2B5EF4-FFF2-40B4-BE49-F238E27FC236}">
                <a16:creationId xmlns:a16="http://schemas.microsoft.com/office/drawing/2014/main" id="{13F5C8F7-BA4E-49EA-B54C-82F59CF19931}"/>
              </a:ext>
            </a:extLst>
          </p:cNvPr>
          <p:cNvPicPr>
            <a:picLocks noChangeAspect="1"/>
          </p:cNvPicPr>
          <p:nvPr/>
        </p:nvPicPr>
        <p:blipFill>
          <a:blip r:embed="rId2"/>
          <a:stretch>
            <a:fillRect/>
          </a:stretch>
        </p:blipFill>
        <p:spPr>
          <a:xfrm>
            <a:off x="0" y="1673042"/>
            <a:ext cx="9144000" cy="5165348"/>
          </a:xfrm>
          <a:prstGeom prst="rect">
            <a:avLst/>
          </a:prstGeom>
        </p:spPr>
      </p:pic>
    </p:spTree>
    <p:extLst>
      <p:ext uri="{BB962C8B-B14F-4D97-AF65-F5344CB8AC3E}">
        <p14:creationId xmlns:p14="http://schemas.microsoft.com/office/powerpoint/2010/main" val="1010541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105AEC-2B09-483A-A9AF-1EA552B4772D}"/>
              </a:ext>
            </a:extLst>
          </p:cNvPr>
          <p:cNvSpPr>
            <a:spLocks noGrp="1"/>
          </p:cNvSpPr>
          <p:nvPr>
            <p:ph type="title"/>
          </p:nvPr>
        </p:nvSpPr>
        <p:spPr/>
        <p:txBody>
          <a:bodyPr/>
          <a:lstStyle/>
          <a:p>
            <a:r>
              <a:rPr lang="de-CH" dirty="0"/>
              <a:t>Asylgesuche Schweiz 2023</a:t>
            </a:r>
          </a:p>
        </p:txBody>
      </p:sp>
      <p:pic>
        <p:nvPicPr>
          <p:cNvPr id="5" name="Grafik 4">
            <a:extLst>
              <a:ext uri="{FF2B5EF4-FFF2-40B4-BE49-F238E27FC236}">
                <a16:creationId xmlns:a16="http://schemas.microsoft.com/office/drawing/2014/main" id="{71E69714-D10A-4823-ACEE-908B6FFD29B9}"/>
              </a:ext>
            </a:extLst>
          </p:cNvPr>
          <p:cNvPicPr>
            <a:picLocks noChangeAspect="1"/>
          </p:cNvPicPr>
          <p:nvPr/>
        </p:nvPicPr>
        <p:blipFill>
          <a:blip r:embed="rId2"/>
          <a:stretch>
            <a:fillRect/>
          </a:stretch>
        </p:blipFill>
        <p:spPr>
          <a:xfrm>
            <a:off x="539552" y="1628800"/>
            <a:ext cx="3600000" cy="1959826"/>
          </a:xfrm>
          <a:prstGeom prst="rect">
            <a:avLst/>
          </a:prstGeom>
        </p:spPr>
      </p:pic>
      <p:pic>
        <p:nvPicPr>
          <p:cNvPr id="6" name="Grafik 5">
            <a:extLst>
              <a:ext uri="{FF2B5EF4-FFF2-40B4-BE49-F238E27FC236}">
                <a16:creationId xmlns:a16="http://schemas.microsoft.com/office/drawing/2014/main" id="{129CEDB1-2598-4F8E-8534-E795D507F89F}"/>
              </a:ext>
            </a:extLst>
          </p:cNvPr>
          <p:cNvPicPr>
            <a:picLocks noChangeAspect="1"/>
          </p:cNvPicPr>
          <p:nvPr/>
        </p:nvPicPr>
        <p:blipFill>
          <a:blip r:embed="rId3"/>
          <a:stretch>
            <a:fillRect/>
          </a:stretch>
        </p:blipFill>
        <p:spPr>
          <a:xfrm>
            <a:off x="3922545" y="2348880"/>
            <a:ext cx="5040000" cy="3867708"/>
          </a:xfrm>
          <a:prstGeom prst="rect">
            <a:avLst/>
          </a:prstGeom>
        </p:spPr>
      </p:pic>
      <p:sp>
        <p:nvSpPr>
          <p:cNvPr id="7" name="Textfeld 6">
            <a:extLst>
              <a:ext uri="{FF2B5EF4-FFF2-40B4-BE49-F238E27FC236}">
                <a16:creationId xmlns:a16="http://schemas.microsoft.com/office/drawing/2014/main" id="{9ADA0710-E31C-4AEE-95EF-A6040276B44D}"/>
              </a:ext>
            </a:extLst>
          </p:cNvPr>
          <p:cNvSpPr txBox="1"/>
          <p:nvPr/>
        </p:nvSpPr>
        <p:spPr>
          <a:xfrm>
            <a:off x="4716016" y="1920487"/>
            <a:ext cx="3384376" cy="369332"/>
          </a:xfrm>
          <a:prstGeom prst="rect">
            <a:avLst/>
          </a:prstGeom>
          <a:noFill/>
        </p:spPr>
        <p:txBody>
          <a:bodyPr wrap="square" rtlCol="0">
            <a:spAutoFit/>
          </a:bodyPr>
          <a:lstStyle/>
          <a:p>
            <a:r>
              <a:rPr lang="de-CH" dirty="0"/>
              <a:t>Asylgesuche Jan-Feb 4204</a:t>
            </a:r>
          </a:p>
        </p:txBody>
      </p:sp>
      <p:sp>
        <p:nvSpPr>
          <p:cNvPr id="8" name="Textfeld 7">
            <a:extLst>
              <a:ext uri="{FF2B5EF4-FFF2-40B4-BE49-F238E27FC236}">
                <a16:creationId xmlns:a16="http://schemas.microsoft.com/office/drawing/2014/main" id="{C104BEA8-9446-4466-87CE-D9E9B3217F03}"/>
              </a:ext>
            </a:extLst>
          </p:cNvPr>
          <p:cNvSpPr txBox="1"/>
          <p:nvPr/>
        </p:nvSpPr>
        <p:spPr>
          <a:xfrm>
            <a:off x="6876256" y="3588626"/>
            <a:ext cx="671979" cy="369332"/>
          </a:xfrm>
          <a:prstGeom prst="rect">
            <a:avLst/>
          </a:prstGeom>
          <a:noFill/>
        </p:spPr>
        <p:txBody>
          <a:bodyPr wrap="none" rtlCol="0">
            <a:spAutoFit/>
          </a:bodyPr>
          <a:lstStyle/>
          <a:p>
            <a:r>
              <a:rPr lang="de-CH" b="1" dirty="0">
                <a:solidFill>
                  <a:schemeClr val="bg1"/>
                </a:solidFill>
              </a:rPr>
              <a:t>AFG</a:t>
            </a:r>
          </a:p>
        </p:txBody>
      </p:sp>
      <p:sp>
        <p:nvSpPr>
          <p:cNvPr id="9" name="Textfeld 8">
            <a:extLst>
              <a:ext uri="{FF2B5EF4-FFF2-40B4-BE49-F238E27FC236}">
                <a16:creationId xmlns:a16="http://schemas.microsoft.com/office/drawing/2014/main" id="{29093DEE-4A64-4F8D-B434-63CB66FDF923}"/>
              </a:ext>
            </a:extLst>
          </p:cNvPr>
          <p:cNvSpPr txBox="1"/>
          <p:nvPr/>
        </p:nvSpPr>
        <p:spPr>
          <a:xfrm>
            <a:off x="6865173" y="4643844"/>
            <a:ext cx="659155" cy="369332"/>
          </a:xfrm>
          <a:prstGeom prst="rect">
            <a:avLst/>
          </a:prstGeom>
          <a:noFill/>
        </p:spPr>
        <p:txBody>
          <a:bodyPr wrap="none" rtlCol="0">
            <a:spAutoFit/>
          </a:bodyPr>
          <a:lstStyle/>
          <a:p>
            <a:r>
              <a:rPr lang="de-CH" b="1" dirty="0">
                <a:solidFill>
                  <a:schemeClr val="bg1"/>
                </a:solidFill>
              </a:rPr>
              <a:t>TUR</a:t>
            </a:r>
          </a:p>
        </p:txBody>
      </p:sp>
      <p:sp>
        <p:nvSpPr>
          <p:cNvPr id="10" name="Textfeld 9">
            <a:extLst>
              <a:ext uri="{FF2B5EF4-FFF2-40B4-BE49-F238E27FC236}">
                <a16:creationId xmlns:a16="http://schemas.microsoft.com/office/drawing/2014/main" id="{88214CB6-8D38-47F4-B006-70AD3B7111D8}"/>
              </a:ext>
            </a:extLst>
          </p:cNvPr>
          <p:cNvSpPr txBox="1"/>
          <p:nvPr/>
        </p:nvSpPr>
        <p:spPr>
          <a:xfrm>
            <a:off x="6156176" y="5435932"/>
            <a:ext cx="659155" cy="369332"/>
          </a:xfrm>
          <a:prstGeom prst="rect">
            <a:avLst/>
          </a:prstGeom>
          <a:noFill/>
        </p:spPr>
        <p:txBody>
          <a:bodyPr wrap="none" rtlCol="0">
            <a:spAutoFit/>
          </a:bodyPr>
          <a:lstStyle/>
          <a:p>
            <a:r>
              <a:rPr lang="de-CH" b="1" dirty="0">
                <a:solidFill>
                  <a:schemeClr val="bg1"/>
                </a:solidFill>
              </a:rPr>
              <a:t>DZA</a:t>
            </a:r>
          </a:p>
        </p:txBody>
      </p:sp>
      <p:sp>
        <p:nvSpPr>
          <p:cNvPr id="11" name="Textfeld 10">
            <a:extLst>
              <a:ext uri="{FF2B5EF4-FFF2-40B4-BE49-F238E27FC236}">
                <a16:creationId xmlns:a16="http://schemas.microsoft.com/office/drawing/2014/main" id="{F2EDF196-2D5D-4AB8-AFD3-A681F106EEA9}"/>
              </a:ext>
            </a:extLst>
          </p:cNvPr>
          <p:cNvSpPr txBox="1"/>
          <p:nvPr/>
        </p:nvSpPr>
        <p:spPr>
          <a:xfrm>
            <a:off x="5508104" y="5229200"/>
            <a:ext cx="710451" cy="369332"/>
          </a:xfrm>
          <a:prstGeom prst="rect">
            <a:avLst/>
          </a:prstGeom>
          <a:noFill/>
        </p:spPr>
        <p:txBody>
          <a:bodyPr wrap="none" rtlCol="0">
            <a:spAutoFit/>
          </a:bodyPr>
          <a:lstStyle/>
          <a:p>
            <a:r>
              <a:rPr lang="de-CH" b="1" dirty="0">
                <a:solidFill>
                  <a:schemeClr val="bg1"/>
                </a:solidFill>
              </a:rPr>
              <a:t>MAR</a:t>
            </a:r>
          </a:p>
        </p:txBody>
      </p:sp>
      <p:sp>
        <p:nvSpPr>
          <p:cNvPr id="12" name="Inhaltsplatzhalter 2">
            <a:extLst>
              <a:ext uri="{FF2B5EF4-FFF2-40B4-BE49-F238E27FC236}">
                <a16:creationId xmlns:a16="http://schemas.microsoft.com/office/drawing/2014/main" id="{AC2ACE54-7B7D-4E1F-8588-286EA16397F9}"/>
              </a:ext>
            </a:extLst>
          </p:cNvPr>
          <p:cNvSpPr txBox="1">
            <a:spLocks/>
          </p:cNvSpPr>
          <p:nvPr/>
        </p:nvSpPr>
        <p:spPr bwMode="auto">
          <a:xfrm>
            <a:off x="216842" y="3957958"/>
            <a:ext cx="4034210" cy="499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lgn="l" rtl="0" eaLnBrk="0" fontAlgn="base" hangingPunct="0">
              <a:spcBef>
                <a:spcPct val="20000"/>
              </a:spcBef>
              <a:spcAft>
                <a:spcPct val="0"/>
              </a:spcAft>
              <a:buChar char="•"/>
              <a:defRPr sz="21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100">
                <a:solidFill>
                  <a:schemeClr val="tx1"/>
                </a:solidFill>
                <a:latin typeface="+mn-lt"/>
              </a:defRPr>
            </a:lvl2pPr>
            <a:lvl3pPr marL="1143000" indent="-228600" algn="l" rtl="0" eaLnBrk="0" fontAlgn="base" hangingPunct="0">
              <a:spcBef>
                <a:spcPct val="20000"/>
              </a:spcBef>
              <a:spcAft>
                <a:spcPct val="0"/>
              </a:spcAft>
              <a:buClr>
                <a:schemeClr val="bg2"/>
              </a:buClr>
              <a:buChar char="•"/>
              <a:defRPr sz="2100">
                <a:solidFill>
                  <a:schemeClr val="tx1"/>
                </a:solidFill>
                <a:latin typeface="+mn-lt"/>
              </a:defRPr>
            </a:lvl3pPr>
            <a:lvl4pPr marL="1600200" indent="-228600" algn="l" rtl="0" eaLnBrk="0" fontAlgn="base" hangingPunct="0">
              <a:spcBef>
                <a:spcPct val="20000"/>
              </a:spcBef>
              <a:spcAft>
                <a:spcPct val="0"/>
              </a:spcAft>
              <a:buClr>
                <a:schemeClr val="bg2"/>
              </a:buClr>
              <a:buChar char="•"/>
              <a:defRPr sz="2100">
                <a:solidFill>
                  <a:schemeClr val="tx1"/>
                </a:solidFill>
                <a:latin typeface="+mn-lt"/>
              </a:defRPr>
            </a:lvl4pPr>
            <a:lvl5pPr marL="2057400" indent="-228600" algn="l" rtl="0" eaLnBrk="0" fontAlgn="base" hangingPunct="0">
              <a:spcBef>
                <a:spcPct val="20000"/>
              </a:spcBef>
              <a:spcAft>
                <a:spcPct val="0"/>
              </a:spcAft>
              <a:buClr>
                <a:schemeClr val="bg2"/>
              </a:buClr>
              <a:buChar char="•"/>
              <a:defRPr sz="2100">
                <a:solidFill>
                  <a:schemeClr val="tx1"/>
                </a:solidFill>
                <a:latin typeface="+mn-lt"/>
              </a:defRPr>
            </a:lvl5pPr>
            <a:lvl6pPr marL="2514600" indent="-228600" algn="l" rtl="0" fontAlgn="base">
              <a:spcBef>
                <a:spcPct val="20000"/>
              </a:spcBef>
              <a:spcAft>
                <a:spcPct val="0"/>
              </a:spcAft>
              <a:buClr>
                <a:schemeClr val="bg2"/>
              </a:buClr>
              <a:buChar char="•"/>
              <a:defRPr sz="2100">
                <a:solidFill>
                  <a:schemeClr val="tx1"/>
                </a:solidFill>
                <a:latin typeface="+mn-lt"/>
              </a:defRPr>
            </a:lvl6pPr>
            <a:lvl7pPr marL="2971800" indent="-228600" algn="l" rtl="0" fontAlgn="base">
              <a:spcBef>
                <a:spcPct val="20000"/>
              </a:spcBef>
              <a:spcAft>
                <a:spcPct val="0"/>
              </a:spcAft>
              <a:buClr>
                <a:schemeClr val="bg2"/>
              </a:buClr>
              <a:buChar char="•"/>
              <a:defRPr sz="2100">
                <a:solidFill>
                  <a:schemeClr val="tx1"/>
                </a:solidFill>
                <a:latin typeface="+mn-lt"/>
              </a:defRPr>
            </a:lvl7pPr>
            <a:lvl8pPr marL="3429000" indent="-228600" algn="l" rtl="0" fontAlgn="base">
              <a:spcBef>
                <a:spcPct val="20000"/>
              </a:spcBef>
              <a:spcAft>
                <a:spcPct val="0"/>
              </a:spcAft>
              <a:buClr>
                <a:schemeClr val="bg2"/>
              </a:buClr>
              <a:buChar char="•"/>
              <a:defRPr sz="2100">
                <a:solidFill>
                  <a:schemeClr val="tx1"/>
                </a:solidFill>
                <a:latin typeface="+mn-lt"/>
              </a:defRPr>
            </a:lvl8pPr>
            <a:lvl9pPr marL="3886200" indent="-228600" algn="l" rtl="0" fontAlgn="base">
              <a:spcBef>
                <a:spcPct val="20000"/>
              </a:spcBef>
              <a:spcAft>
                <a:spcPct val="0"/>
              </a:spcAft>
              <a:buClr>
                <a:schemeClr val="bg2"/>
              </a:buClr>
              <a:buChar char="•"/>
              <a:defRPr sz="2100">
                <a:solidFill>
                  <a:schemeClr val="tx1"/>
                </a:solidFill>
                <a:latin typeface="+mn-lt"/>
              </a:defRPr>
            </a:lvl9pPr>
          </a:lstStyle>
          <a:p>
            <a:pPr>
              <a:defRPr/>
            </a:pPr>
            <a:r>
              <a:rPr lang="de-CH" sz="1600" dirty="0">
                <a:effectLst/>
                <a:latin typeface="Arial" panose="020B0604020202020204" pitchFamily="34" charset="0"/>
                <a:ea typeface="Arial" panose="020B0604020202020204" pitchFamily="34" charset="0"/>
                <a:cs typeface="Times New Roman" panose="02020603050405020304" pitchFamily="18" charset="0"/>
              </a:rPr>
              <a:t>Asylgesuche in der Schweiz zurzeit auf dem jahreszeitlichen Tiefststand</a:t>
            </a:r>
          </a:p>
          <a:p>
            <a:pPr>
              <a:defRPr/>
            </a:pPr>
            <a:r>
              <a:rPr lang="de-CH" sz="1600" dirty="0">
                <a:effectLst/>
                <a:latin typeface="Arial" panose="020B0604020202020204" pitchFamily="34" charset="0"/>
                <a:ea typeface="Arial" panose="020B0604020202020204" pitchFamily="34" charset="0"/>
                <a:cs typeface="Times New Roman" panose="02020603050405020304" pitchFamily="18" charset="0"/>
              </a:rPr>
              <a:t>Erneuter Anstieg zwischen Anfang April und Mitte Mai, genauer Zeitpunkt hängt primär von den Witterungsverhältnissen entlang der Migrationsrouten ab. </a:t>
            </a:r>
            <a:endParaRPr lang="de-DE" altLang="de-DE" sz="1400" kern="0" dirty="0"/>
          </a:p>
        </p:txBody>
      </p:sp>
    </p:spTree>
    <p:extLst>
      <p:ext uri="{BB962C8B-B14F-4D97-AF65-F5344CB8AC3E}">
        <p14:creationId xmlns:p14="http://schemas.microsoft.com/office/powerpoint/2010/main" val="3155659210"/>
      </p:ext>
    </p:extLst>
  </p:cSld>
  <p:clrMapOvr>
    <a:masterClrMapping/>
  </p:clrMapOvr>
</p:sld>
</file>

<file path=ppt/theme/theme1.xml><?xml version="1.0" encoding="utf-8"?>
<a:theme xmlns:a="http://schemas.openxmlformats.org/drawingml/2006/main" name="CD Bund_GS_de">
  <a:themeElements>
    <a:clrScheme name="CD Bund_GS_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D Bund_GS_de">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D Bund_GS_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D Bund_GS_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D Bund_GS_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D Bund_GS_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D Bund_GS_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D Bund_GS_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D Bund_GS_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D Bund_GS_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D Bund_GS_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D Bund_GS_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D Bund_GS_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D Bund_GS_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CD Bund_GS_de</Template>
  <TotalTime>0</TotalTime>
  <Words>505</Words>
  <Application>Microsoft Office PowerPoint</Application>
  <PresentationFormat>Bildschirmpräsentation (4:3)</PresentationFormat>
  <Paragraphs>29</Paragraphs>
  <Slides>5</Slides>
  <Notes>2</Notes>
  <HiddenSlides>0</HiddenSlides>
  <MMClips>0</MMClips>
  <ScaleCrop>false</ScaleCrop>
  <HeadingPairs>
    <vt:vector size="6" baseType="variant">
      <vt:variant>
        <vt:lpstr>Verwendete Schriftarten</vt:lpstr>
      </vt:variant>
      <vt:variant>
        <vt:i4>1</vt:i4>
      </vt:variant>
      <vt:variant>
        <vt:lpstr>Design</vt:lpstr>
      </vt:variant>
      <vt:variant>
        <vt:i4>1</vt:i4>
      </vt:variant>
      <vt:variant>
        <vt:lpstr>Folientitel</vt:lpstr>
      </vt:variant>
      <vt:variant>
        <vt:i4>5</vt:i4>
      </vt:variant>
    </vt:vector>
  </HeadingPairs>
  <TitlesOfParts>
    <vt:vector size="7" baseType="lpstr">
      <vt:lpstr>Arial</vt:lpstr>
      <vt:lpstr>CD Bund_GS_de</vt:lpstr>
      <vt:lpstr>Ukraine</vt:lpstr>
      <vt:lpstr>Ausblick Ukraine</vt:lpstr>
      <vt:lpstr>Aktuelle Migration Mittelmeerraum / Asyl-Lage Schweiz / Europa</vt:lpstr>
      <vt:lpstr>Prognose Asylgesuche Schweiz</vt:lpstr>
      <vt:lpstr>Asylgesuche Schweiz 2023</vt:lpstr>
    </vt:vector>
  </TitlesOfParts>
  <Company>Eidg. Justiz und Polizeidepartement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Bläuer Hans Peter SEM</dc:creator>
  <cp:lastModifiedBy>Martin Pfister</cp:lastModifiedBy>
  <cp:revision>298</cp:revision>
  <cp:lastPrinted>2023-01-11T07:01:17Z</cp:lastPrinted>
  <dcterms:created xsi:type="dcterms:W3CDTF">2009-04-27T13:27:46Z</dcterms:created>
  <dcterms:modified xsi:type="dcterms:W3CDTF">2023-03-31T21:12:56Z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FSC#EJPDCFG@15.1700:RecipientSalutation">
    <vt:lpwstr/>
  </property>
  <property fmtid="{D5CDD505-2E9C-101B-9397-08002B2CF9AE}" pid="3" name="FSC#EJPDCFG@15.1700:RecipientTitle">
    <vt:lpwstr/>
  </property>
  <property fmtid="{D5CDD505-2E9C-101B-9397-08002B2CF9AE}" pid="4" name="FSC#EJPDCFG@15.1700:RecipientFirstname">
    <vt:lpwstr/>
  </property>
  <property fmtid="{D5CDD505-2E9C-101B-9397-08002B2CF9AE}" pid="5" name="FSC#EJPDCFG@15.1700:RecipientSurname">
    <vt:lpwstr/>
  </property>
  <property fmtid="{D5CDD505-2E9C-101B-9397-08002B2CF9AE}" pid="6" name="FSC#EJPDCFG@15.1700:RecipientStreet">
    <vt:lpwstr/>
  </property>
  <property fmtid="{D5CDD505-2E9C-101B-9397-08002B2CF9AE}" pid="7" name="FSC#EJPDCFG@15.1700:RecipientPOBox">
    <vt:lpwstr/>
  </property>
  <property fmtid="{D5CDD505-2E9C-101B-9397-08002B2CF9AE}" pid="8" name="FSC#EJPDCFG@15.1700:RecipientZIPCode">
    <vt:lpwstr/>
  </property>
  <property fmtid="{D5CDD505-2E9C-101B-9397-08002B2CF9AE}" pid="9" name="FSC#EJPDCFG@15.1700:RecipientCity">
    <vt:lpwstr/>
  </property>
  <property fmtid="{D5CDD505-2E9C-101B-9397-08002B2CF9AE}" pid="10" name="FSC#EJPDCFG@15.1700:RecipientCountry">
    <vt:lpwstr/>
  </property>
  <property fmtid="{D5CDD505-2E9C-101B-9397-08002B2CF9AE}" pid="11" name="FSC#EJPDCFG@15.1700:RecipientOrgname">
    <vt:lpwstr/>
  </property>
  <property fmtid="{D5CDD505-2E9C-101B-9397-08002B2CF9AE}" pid="12" name="FSC#EJPDCFG@15.1700:RecipientEMail">
    <vt:lpwstr/>
  </property>
  <property fmtid="{D5CDD505-2E9C-101B-9397-08002B2CF9AE}" pid="13" name="FSC#EJPDCFG@15.1700:RecipientContactSalutation">
    <vt:lpwstr/>
  </property>
  <property fmtid="{D5CDD505-2E9C-101B-9397-08002B2CF9AE}" pid="14" name="FSC#EJPDCFG@15.1700:RecipientContactFirstname">
    <vt:lpwstr/>
  </property>
  <property fmtid="{D5CDD505-2E9C-101B-9397-08002B2CF9AE}" pid="15" name="FSC#EJPDCFG@15.1700:RecipientContactSurname">
    <vt:lpwstr/>
  </property>
  <property fmtid="{D5CDD505-2E9C-101B-9397-08002B2CF9AE}" pid="16" name="FSC#EJPDCFG@15.1700:RecipientDate">
    <vt:lpwstr/>
  </property>
  <property fmtid="{D5CDD505-2E9C-101B-9397-08002B2CF9AE}" pid="17" name="FSC#EJPDCFG@15.1700:SubfileTitle">
    <vt:lpwstr>Vorbereitung</vt:lpwstr>
  </property>
  <property fmtid="{D5CDD505-2E9C-101B-9397-08002B2CF9AE}" pid="18" name="FSC#EJPDCFG@15.1700:SubfileSubject">
    <vt:lpwstr>Vorbereitung</vt:lpwstr>
  </property>
  <property fmtid="{D5CDD505-2E9C-101B-9397-08002B2CF9AE}" pid="19" name="FSC#EJPDCFG@15.1700:SubfileDossierRef">
    <vt:lpwstr>201/2019/00003</vt:lpwstr>
  </property>
  <property fmtid="{D5CDD505-2E9C-101B-9397-08002B2CF9AE}" pid="20" name="FSC#EJPDCFG@15.1700:SubfileResponsibleFirstname">
    <vt:lpwstr>Rahel</vt:lpwstr>
  </property>
  <property fmtid="{D5CDD505-2E9C-101B-9397-08002B2CF9AE}" pid="21" name="FSC#EJPDCFG@15.1700:SubfileResponsibleSurname">
    <vt:lpwstr>Baumgartner</vt:lpwstr>
  </property>
  <property fmtid="{D5CDD505-2E9C-101B-9397-08002B2CF9AE}" pid="22" name="FSC#EJPDCFG@15.1700:SubfileResponsibleProfession">
    <vt:lpwstr/>
  </property>
  <property fmtid="{D5CDD505-2E9C-101B-9397-08002B2CF9AE}" pid="23" name="FSC#EJPDCFG@15.1700:SubfileResponsibleInitials">
    <vt:lpwstr>sem-buv</vt:lpwstr>
  </property>
  <property fmtid="{D5CDD505-2E9C-101B-9397-08002B2CF9AE}" pid="24" name="FSC#EJPDCFG@15.1700:AssignmentCommentHistory">
    <vt:lpwstr/>
  </property>
  <property fmtid="{D5CDD505-2E9C-101B-9397-08002B2CF9AE}" pid="25" name="FSC#EJPDCFG@15.1700:AssignmentDefaultComment">
    <vt:lpwstr/>
  </property>
  <property fmtid="{D5CDD505-2E9C-101B-9397-08002B2CF9AE}" pid="26" name="FSC#EJPDCFG@15.1700:AssignmentRemarks">
    <vt:lpwstr/>
  </property>
  <property fmtid="{D5CDD505-2E9C-101B-9397-08002B2CF9AE}" pid="27" name="FSC#EJPDCFG@15.1700:AssignmentExternalDate">
    <vt:lpwstr/>
  </property>
  <property fmtid="{D5CDD505-2E9C-101B-9397-08002B2CF9AE}" pid="28" name="FSC#EJPDCFG@15.1700:AssignmentProcessingDeadline">
    <vt:lpwstr/>
  </property>
  <property fmtid="{D5CDD505-2E9C-101B-9397-08002B2CF9AE}" pid="29" name="FSC#EJPDCFG@15.1700:AssignmentPlacingPosition">
    <vt:lpwstr/>
  </property>
  <property fmtid="{D5CDD505-2E9C-101B-9397-08002B2CF9AE}" pid="30" name="FSC#EJPDCFG@15.1700:AssignmentResponsible">
    <vt:lpwstr/>
  </property>
  <property fmtid="{D5CDD505-2E9C-101B-9397-08002B2CF9AE}" pid="31" name="FSC#EJPDCFG@15.1700:AssignmentUsers">
    <vt:lpwstr/>
  </property>
  <property fmtid="{D5CDD505-2E9C-101B-9397-08002B2CF9AE}" pid="32" name="FSC#EJPDCFG@15.1700:AssignmentUsersDone">
    <vt:lpwstr/>
  </property>
  <property fmtid="{D5CDD505-2E9C-101B-9397-08002B2CF9AE}" pid="33" name="FSC#EJPDCFG@15.1700:SubfileClassification">
    <vt:lpwstr>Nicht klassifiziert</vt:lpwstr>
  </property>
  <property fmtid="{D5CDD505-2E9C-101B-9397-08002B2CF9AE}" pid="34" name="FSC#COOSYSTEM@1.1:Container">
    <vt:lpwstr>COO.2180.101.5.546512</vt:lpwstr>
  </property>
  <property fmtid="{D5CDD505-2E9C-101B-9397-08002B2CF9AE}" pid="35" name="FSC#COOELAK@1.1001:Subject">
    <vt:lpwstr/>
  </property>
  <property fmtid="{D5CDD505-2E9C-101B-9397-08002B2CF9AE}" pid="36" name="FSC#COOELAK@1.1001:FileReference">
    <vt:lpwstr>201/2010/05504</vt:lpwstr>
  </property>
  <property fmtid="{D5CDD505-2E9C-101B-9397-08002B2CF9AE}" pid="37" name="FSC#COOELAK@1.1001:FileRefYear">
    <vt:lpwstr>2010</vt:lpwstr>
  </property>
  <property fmtid="{D5CDD505-2E9C-101B-9397-08002B2CF9AE}" pid="38" name="FSC#COOELAK@1.1001:FileRefOrdinal">
    <vt:lpwstr>5504</vt:lpwstr>
  </property>
  <property fmtid="{D5CDD505-2E9C-101B-9397-08002B2CF9AE}" pid="39" name="FSC#COOELAK@1.1001:FileRefOU">
    <vt:lpwstr>DBAS</vt:lpwstr>
  </property>
  <property fmtid="{D5CDD505-2E9C-101B-9397-08002B2CF9AE}" pid="40" name="FSC#COOELAK@1.1001:Organization">
    <vt:lpwstr/>
  </property>
  <property fmtid="{D5CDD505-2E9C-101B-9397-08002B2CF9AE}" pid="41" name="FSC#COOELAK@1.1001:Owner">
    <vt:lpwstr>Baumgartner Rahel</vt:lpwstr>
  </property>
  <property fmtid="{D5CDD505-2E9C-101B-9397-08002B2CF9AE}" pid="42" name="FSC#COOELAK@1.1001:OwnerExtension">
    <vt:lpwstr>+41 58 46 58812</vt:lpwstr>
  </property>
  <property fmtid="{D5CDD505-2E9C-101B-9397-08002B2CF9AE}" pid="43" name="FSC#COOELAK@1.1001:OwnerFaxExtension">
    <vt:lpwstr>+41 58 462 78 32</vt:lpwstr>
  </property>
  <property fmtid="{D5CDD505-2E9C-101B-9397-08002B2CF9AE}" pid="44" name="FSC#COOELAK@1.1001:DispatchedBy">
    <vt:lpwstr/>
  </property>
  <property fmtid="{D5CDD505-2E9C-101B-9397-08002B2CF9AE}" pid="45" name="FSC#COOELAK@1.1001:DispatchedAt">
    <vt:lpwstr/>
  </property>
  <property fmtid="{D5CDD505-2E9C-101B-9397-08002B2CF9AE}" pid="46" name="FSC#COOELAK@1.1001:ApprovedBy">
    <vt:lpwstr/>
  </property>
  <property fmtid="{D5CDD505-2E9C-101B-9397-08002B2CF9AE}" pid="47" name="FSC#COOELAK@1.1001:ApprovedAt">
    <vt:lpwstr/>
  </property>
  <property fmtid="{D5CDD505-2E9C-101B-9397-08002B2CF9AE}" pid="48" name="FSC#COOELAK@1.1001:Department">
    <vt:lpwstr>Stab Asyl (ST-AS)</vt:lpwstr>
  </property>
  <property fmtid="{D5CDD505-2E9C-101B-9397-08002B2CF9AE}" pid="49" name="FSC#COOELAK@1.1001:CreatedAt">
    <vt:lpwstr>22.10.2019</vt:lpwstr>
  </property>
  <property fmtid="{D5CDD505-2E9C-101B-9397-08002B2CF9AE}" pid="50" name="FSC#COOELAK@1.1001:OU">
    <vt:lpwstr>Direktionsbereich Asyl (DBAS)</vt:lpwstr>
  </property>
  <property fmtid="{D5CDD505-2E9C-101B-9397-08002B2CF9AE}" pid="51" name="FSC#COOELAK@1.1001:Priority">
    <vt:lpwstr> ()</vt:lpwstr>
  </property>
  <property fmtid="{D5CDD505-2E9C-101B-9397-08002B2CF9AE}" pid="52" name="FSC#COOELAK@1.1001:ObjBarCode">
    <vt:lpwstr>*COO.2180.101.5.546512*</vt:lpwstr>
  </property>
  <property fmtid="{D5CDD505-2E9C-101B-9397-08002B2CF9AE}" pid="53" name="FSC#COOELAK@1.1001:RefBarCode">
    <vt:lpwstr>*COO.2180.101.8.2585186*</vt:lpwstr>
  </property>
  <property fmtid="{D5CDD505-2E9C-101B-9397-08002B2CF9AE}" pid="54" name="FSC#COOELAK@1.1001:FileRefBarCode">
    <vt:lpwstr>*201/2010/05504*</vt:lpwstr>
  </property>
  <property fmtid="{D5CDD505-2E9C-101B-9397-08002B2CF9AE}" pid="55" name="FSC#COOELAK@1.1001:ExternalRef">
    <vt:lpwstr/>
  </property>
  <property fmtid="{D5CDD505-2E9C-101B-9397-08002B2CF9AE}" pid="56" name="FSC#COOELAK@1.1001:IncomingNumber">
    <vt:lpwstr/>
  </property>
  <property fmtid="{D5CDD505-2E9C-101B-9397-08002B2CF9AE}" pid="57" name="FSC#COOELAK@1.1001:IncomingSubject">
    <vt:lpwstr/>
  </property>
  <property fmtid="{D5CDD505-2E9C-101B-9397-08002B2CF9AE}" pid="58" name="FSC#COOELAK@1.1001:ProcessResponsible">
    <vt:lpwstr/>
  </property>
  <property fmtid="{D5CDD505-2E9C-101B-9397-08002B2CF9AE}" pid="59" name="FSC#COOELAK@1.1001:ProcessResponsiblePhone">
    <vt:lpwstr/>
  </property>
  <property fmtid="{D5CDD505-2E9C-101B-9397-08002B2CF9AE}" pid="60" name="FSC#COOELAK@1.1001:ProcessResponsibleMail">
    <vt:lpwstr/>
  </property>
  <property fmtid="{D5CDD505-2E9C-101B-9397-08002B2CF9AE}" pid="61" name="FSC#COOELAK@1.1001:ProcessResponsibleFax">
    <vt:lpwstr/>
  </property>
  <property fmtid="{D5CDD505-2E9C-101B-9397-08002B2CF9AE}" pid="62" name="FSC#COOELAK@1.1001:ApproverFirstName">
    <vt:lpwstr/>
  </property>
  <property fmtid="{D5CDD505-2E9C-101B-9397-08002B2CF9AE}" pid="63" name="FSC#COOELAK@1.1001:ApproverSurName">
    <vt:lpwstr/>
  </property>
  <property fmtid="{D5CDD505-2E9C-101B-9397-08002B2CF9AE}" pid="64" name="FSC#COOELAK@1.1001:ApproverTitle">
    <vt:lpwstr/>
  </property>
  <property fmtid="{D5CDD505-2E9C-101B-9397-08002B2CF9AE}" pid="65" name="FSC#COOELAK@1.1001:ExternalDate">
    <vt:lpwstr/>
  </property>
  <property fmtid="{D5CDD505-2E9C-101B-9397-08002B2CF9AE}" pid="66" name="FSC#COOELAK@1.1001:SettlementApprovedAt">
    <vt:lpwstr/>
  </property>
  <property fmtid="{D5CDD505-2E9C-101B-9397-08002B2CF9AE}" pid="67" name="FSC#COOELAK@1.1001:BaseNumber">
    <vt:lpwstr>201</vt:lpwstr>
  </property>
  <property fmtid="{D5CDD505-2E9C-101B-9397-08002B2CF9AE}" pid="68" name="FSC#COOELAK@1.1001:CurrentUserRolePos">
    <vt:lpwstr>Sachbearbeiter/in</vt:lpwstr>
  </property>
  <property fmtid="{D5CDD505-2E9C-101B-9397-08002B2CF9AE}" pid="69" name="FSC#COOELAK@1.1001:CurrentUserEmail">
    <vt:lpwstr>Christoph.Curchod@sem.admin.ch</vt:lpwstr>
  </property>
  <property fmtid="{D5CDD505-2E9C-101B-9397-08002B2CF9AE}" pid="70" name="FSC#ELAKGOV@1.1001:PersonalSubjGender">
    <vt:lpwstr/>
  </property>
  <property fmtid="{D5CDD505-2E9C-101B-9397-08002B2CF9AE}" pid="71" name="FSC#ELAKGOV@1.1001:PersonalSubjFirstName">
    <vt:lpwstr/>
  </property>
  <property fmtid="{D5CDD505-2E9C-101B-9397-08002B2CF9AE}" pid="72" name="FSC#ELAKGOV@1.1001:PersonalSubjSurName">
    <vt:lpwstr/>
  </property>
  <property fmtid="{D5CDD505-2E9C-101B-9397-08002B2CF9AE}" pid="73" name="FSC#ELAKGOV@1.1001:PersonalSubjSalutation">
    <vt:lpwstr/>
  </property>
  <property fmtid="{D5CDD505-2E9C-101B-9397-08002B2CF9AE}" pid="74" name="FSC#ELAKGOV@1.1001:PersonalSubjAddress">
    <vt:lpwstr/>
  </property>
  <property fmtid="{D5CDD505-2E9C-101B-9397-08002B2CF9AE}" pid="75" name="FSC#EJPDCFG@15.1700:Department">
    <vt:lpwstr>Direktion</vt:lpwstr>
  </property>
  <property fmtid="{D5CDD505-2E9C-101B-9397-08002B2CF9AE}" pid="76" name="FSC#EJPDCFG@15.1700:DepartmentShort">
    <vt:lpwstr>DIR</vt:lpwstr>
  </property>
  <property fmtid="{D5CDD505-2E9C-101B-9397-08002B2CF9AE}" pid="77" name="FSC#EJPDCFG@15.1700:HierarchyFirstLevel">
    <vt:lpwstr>Direktion</vt:lpwstr>
  </property>
  <property fmtid="{D5CDD505-2E9C-101B-9397-08002B2CF9AE}" pid="78" name="FSC#EJPDCFG@15.1700:HierarchyFirstLevelShort">
    <vt:lpwstr>DIR</vt:lpwstr>
  </property>
  <property fmtid="{D5CDD505-2E9C-101B-9397-08002B2CF9AE}" pid="79" name="FSC#EJPDCFG@15.1700:HierarchySecondLevel">
    <vt:lpwstr>Direktionsbereich Asyl</vt:lpwstr>
  </property>
  <property fmtid="{D5CDD505-2E9C-101B-9397-08002B2CF9AE}" pid="80" name="FSC#EJPDCFG@15.1700:HierarchyThirdLevel">
    <vt:lpwstr>Stab Asyl</vt:lpwstr>
  </property>
  <property fmtid="{D5CDD505-2E9C-101B-9397-08002B2CF9AE}" pid="81" name="FSC#EJPDCFG@15.1700:HierarchyFourthLevel">
    <vt:lpwstr/>
  </property>
  <property fmtid="{D5CDD505-2E9C-101B-9397-08002B2CF9AE}" pid="82" name="FSC#EJPDCFG@15.1700:HierarchyFifthLevel">
    <vt:lpwstr/>
  </property>
  <property fmtid="{D5CDD505-2E9C-101B-9397-08002B2CF9AE}" pid="83" name="FSC#EJPDCFG@15.1700:ObjaddressContentObject">
    <vt:lpwstr>COO.2180.101.5.546512</vt:lpwstr>
  </property>
  <property fmtid="{D5CDD505-2E9C-101B-9397-08002B2CF9AE}" pid="84" name="FSC#EJPDCFG@15.1700:SubfileResponsibleSalutation">
    <vt:lpwstr>Sehr geehrte Damen und Herren</vt:lpwstr>
  </property>
  <property fmtid="{D5CDD505-2E9C-101B-9397-08002B2CF9AE}" pid="85" name="FSC#EJPDCFG@15.1700:SubfileResponsibleTelOffice">
    <vt:lpwstr>+41 58 46 58812</vt:lpwstr>
  </property>
  <property fmtid="{D5CDD505-2E9C-101B-9397-08002B2CF9AE}" pid="86" name="FSC#EJPDCFG@15.1700:SubfileResponsibleTelFax">
    <vt:lpwstr>+41 58 462 78 32</vt:lpwstr>
  </property>
  <property fmtid="{D5CDD505-2E9C-101B-9397-08002B2CF9AE}" pid="87" name="FSC#EJPDCFG@15.1700:SubfileResponsibleEmail">
    <vt:lpwstr>rahel.baumgartner@sem.admin.ch</vt:lpwstr>
  </property>
  <property fmtid="{D5CDD505-2E9C-101B-9397-08002B2CF9AE}" pid="88" name="FSC#EJPDCFG@15.1700:SubfileResponsibleUrl">
    <vt:lpwstr>www.sem.admin.ch</vt:lpwstr>
  </property>
  <property fmtid="{D5CDD505-2E9C-101B-9397-08002B2CF9AE}" pid="89" name="FSC#EJPDCFG@15.1700:SubfileResponsibleAddress">
    <vt:lpwstr>Quellenweg 6, 3003 Bern-Wabern</vt:lpwstr>
  </property>
  <property fmtid="{D5CDD505-2E9C-101B-9397-08002B2CF9AE}" pid="90" name="FSC#EJPDCFG@15.1700:FileRefOU">
    <vt:lpwstr>Direktionsbereich Asyl</vt:lpwstr>
  </property>
  <property fmtid="{D5CDD505-2E9C-101B-9397-08002B2CF9AE}" pid="91" name="FSC#EJPDCFG@15.1700:OU">
    <vt:lpwstr>Direktionsbereich Asyl</vt:lpwstr>
  </property>
  <property fmtid="{D5CDD505-2E9C-101B-9397-08002B2CF9AE}" pid="92" name="FSC#EJPDCFG@15.1700:Department2">
    <vt:lpwstr>Stab Asyl</vt:lpwstr>
  </property>
  <property fmtid="{D5CDD505-2E9C-101B-9397-08002B2CF9AE}" pid="93" name="FSC#EJPDCFG@15.1700:Recipient">
    <vt:lpwstr/>
  </property>
  <property fmtid="{D5CDD505-2E9C-101B-9397-08002B2CF9AE}" pid="94" name="FSC#EJPDIMPORT@100.2000:Recipient">
    <vt:lpwstr/>
  </property>
  <property fmtid="{D5CDD505-2E9C-101B-9397-08002B2CF9AE}" pid="95" name="FSC#EJPDIMPORT@100.2000:PersonnelSurname">
    <vt:lpwstr/>
  </property>
  <property fmtid="{D5CDD505-2E9C-101B-9397-08002B2CF9AE}" pid="96" name="FSC#EJPDIMPORT@100.2000:PersonnelFirstname">
    <vt:lpwstr/>
  </property>
  <property fmtid="{D5CDD505-2E9C-101B-9397-08002B2CF9AE}" pid="97" name="FSC#EJPDIMPORT@100.2000:PersonnelBirthday">
    <vt:lpwstr/>
  </property>
  <property fmtid="{D5CDD505-2E9C-101B-9397-08002B2CF9AE}" pid="98" name="FSC#EJPDIMPORT@100.2000:PersonnelProfession">
    <vt:lpwstr/>
  </property>
  <property fmtid="{D5CDD505-2E9C-101B-9397-08002B2CF9AE}" pid="99" name="FSC#EJPDIMPORT@100.2000:PersonnelAddress">
    <vt:lpwstr/>
  </property>
  <property fmtid="{D5CDD505-2E9C-101B-9397-08002B2CF9AE}" pid="100" name="FSC#EJPDIMPORT@100.2000:PersonnelOrgAddress">
    <vt:lpwstr/>
  </property>
  <property fmtid="{D5CDD505-2E9C-101B-9397-08002B2CF9AE}" pid="101" name="FSC#EJPDIMPORT@100.2000:PersonnelOrgname">
    <vt:lpwstr/>
  </property>
  <property fmtid="{D5CDD505-2E9C-101B-9397-08002B2CF9AE}" pid="102" name="FSC#ATSTATECFG@1.1001:Office">
    <vt:lpwstr/>
  </property>
  <property fmtid="{D5CDD505-2E9C-101B-9397-08002B2CF9AE}" pid="103" name="FSC#ATSTATECFG@1.1001:Agent">
    <vt:lpwstr>Rahel Baumgartner</vt:lpwstr>
  </property>
  <property fmtid="{D5CDD505-2E9C-101B-9397-08002B2CF9AE}" pid="104" name="FSC#ATSTATECFG@1.1001:AgentPhone">
    <vt:lpwstr>+41 58 46 58812</vt:lpwstr>
  </property>
  <property fmtid="{D5CDD505-2E9C-101B-9397-08002B2CF9AE}" pid="105" name="FSC#ATSTATECFG@1.1001:DepartmentFax">
    <vt:lpwstr/>
  </property>
  <property fmtid="{D5CDD505-2E9C-101B-9397-08002B2CF9AE}" pid="106" name="FSC#ATSTATECFG@1.1001:DepartmentEmail">
    <vt:lpwstr/>
  </property>
  <property fmtid="{D5CDD505-2E9C-101B-9397-08002B2CF9AE}" pid="107" name="FSC#ATSTATECFG@1.1001:SubfileDate">
    <vt:lpwstr/>
  </property>
  <property fmtid="{D5CDD505-2E9C-101B-9397-08002B2CF9AE}" pid="108" name="FSC#ATSTATECFG@1.1001:SubfileSubject">
    <vt:lpwstr/>
  </property>
  <property fmtid="{D5CDD505-2E9C-101B-9397-08002B2CF9AE}" pid="109" name="FSC#ATSTATECFG@1.1001:DepartmentZipCode">
    <vt:lpwstr/>
  </property>
  <property fmtid="{D5CDD505-2E9C-101B-9397-08002B2CF9AE}" pid="110" name="FSC#ATSTATECFG@1.1001:DepartmentCountry">
    <vt:lpwstr/>
  </property>
  <property fmtid="{D5CDD505-2E9C-101B-9397-08002B2CF9AE}" pid="111" name="FSC#ATSTATECFG@1.1001:DepartmentCity">
    <vt:lpwstr/>
  </property>
  <property fmtid="{D5CDD505-2E9C-101B-9397-08002B2CF9AE}" pid="112" name="FSC#ATSTATECFG@1.1001:DepartmentStreet">
    <vt:lpwstr/>
  </property>
  <property fmtid="{D5CDD505-2E9C-101B-9397-08002B2CF9AE}" pid="113" name="FSC#ATSTATECFG@1.1001:DepartmentDVR">
    <vt:lpwstr/>
  </property>
  <property fmtid="{D5CDD505-2E9C-101B-9397-08002B2CF9AE}" pid="114" name="FSC#ATSTATECFG@1.1001:DepartmentUID">
    <vt:lpwstr/>
  </property>
  <property fmtid="{D5CDD505-2E9C-101B-9397-08002B2CF9AE}" pid="115" name="FSC#ATSTATECFG@1.1001:SubfileReference">
    <vt:lpwstr>201/2019/00003</vt:lpwstr>
  </property>
  <property fmtid="{D5CDD505-2E9C-101B-9397-08002B2CF9AE}" pid="116" name="FSC#ATSTATECFG@1.1001:Clause">
    <vt:lpwstr/>
  </property>
  <property fmtid="{D5CDD505-2E9C-101B-9397-08002B2CF9AE}" pid="117" name="FSC#ATSTATECFG@1.1001:ApprovedSignature">
    <vt:lpwstr/>
  </property>
  <property fmtid="{D5CDD505-2E9C-101B-9397-08002B2CF9AE}" pid="118" name="FSC#ATSTATECFG@1.1001:BankAccount">
    <vt:lpwstr/>
  </property>
  <property fmtid="{D5CDD505-2E9C-101B-9397-08002B2CF9AE}" pid="119" name="FSC#ATSTATECFG@1.1001:BankAccountOwner">
    <vt:lpwstr/>
  </property>
  <property fmtid="{D5CDD505-2E9C-101B-9397-08002B2CF9AE}" pid="120" name="FSC#ATSTATECFG@1.1001:BankInstitute">
    <vt:lpwstr/>
  </property>
  <property fmtid="{D5CDD505-2E9C-101B-9397-08002B2CF9AE}" pid="121" name="FSC#ATSTATECFG@1.1001:BankAccountID">
    <vt:lpwstr/>
  </property>
  <property fmtid="{D5CDD505-2E9C-101B-9397-08002B2CF9AE}" pid="122" name="FSC#ATSTATECFG@1.1001:BankAccountIBAN">
    <vt:lpwstr/>
  </property>
  <property fmtid="{D5CDD505-2E9C-101B-9397-08002B2CF9AE}" pid="123" name="FSC#ATSTATECFG@1.1001:BankAccountBIC">
    <vt:lpwstr/>
  </property>
  <property fmtid="{D5CDD505-2E9C-101B-9397-08002B2CF9AE}" pid="124" name="FSC#ATSTATECFG@1.1001:BankName">
    <vt:lpwstr/>
  </property>
  <property fmtid="{D5CDD505-2E9C-101B-9397-08002B2CF9AE}" pid="125" name="FSC#FSCFOLIO@1.1001:docpropproject">
    <vt:lpwstr/>
  </property>
</Properties>
</file>